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7"/>
  </p:notesMasterIdLst>
  <p:sldIdLst>
    <p:sldId id="256" r:id="rId2"/>
    <p:sldId id="260" r:id="rId3"/>
    <p:sldId id="385" r:id="rId4"/>
    <p:sldId id="271" r:id="rId5"/>
    <p:sldId id="259" r:id="rId6"/>
    <p:sldId id="269" r:id="rId7"/>
    <p:sldId id="268" r:id="rId8"/>
    <p:sldId id="257" r:id="rId9"/>
    <p:sldId id="258" r:id="rId10"/>
    <p:sldId id="402" r:id="rId11"/>
    <p:sldId id="403" r:id="rId12"/>
    <p:sldId id="270" r:id="rId13"/>
    <p:sldId id="272" r:id="rId14"/>
    <p:sldId id="278" r:id="rId15"/>
    <p:sldId id="386" r:id="rId16"/>
    <p:sldId id="261" r:id="rId17"/>
    <p:sldId id="262" r:id="rId18"/>
    <p:sldId id="263" r:id="rId19"/>
    <p:sldId id="275" r:id="rId20"/>
    <p:sldId id="276" r:id="rId21"/>
    <p:sldId id="264" r:id="rId22"/>
    <p:sldId id="265" r:id="rId23"/>
    <p:sldId id="281" r:id="rId24"/>
    <p:sldId id="396" r:id="rId25"/>
    <p:sldId id="277" r:id="rId26"/>
    <p:sldId id="387" r:id="rId27"/>
    <p:sldId id="280" r:id="rId28"/>
    <p:sldId id="353" r:id="rId29"/>
    <p:sldId id="285" r:id="rId30"/>
    <p:sldId id="340" r:id="rId31"/>
    <p:sldId id="294" r:id="rId32"/>
    <p:sldId id="326" r:id="rId33"/>
    <p:sldId id="295" r:id="rId34"/>
    <p:sldId id="327" r:id="rId35"/>
    <p:sldId id="292" r:id="rId36"/>
    <p:sldId id="300" r:id="rId37"/>
    <p:sldId id="369" r:id="rId38"/>
    <p:sldId id="397" r:id="rId39"/>
    <p:sldId id="324" r:id="rId40"/>
    <p:sldId id="329" r:id="rId41"/>
    <p:sldId id="328" r:id="rId42"/>
    <p:sldId id="330" r:id="rId43"/>
    <p:sldId id="388" r:id="rId44"/>
    <p:sldId id="323" r:id="rId45"/>
    <p:sldId id="400" r:id="rId46"/>
    <p:sldId id="287" r:id="rId47"/>
    <p:sldId id="288" r:id="rId48"/>
    <p:sldId id="290" r:id="rId49"/>
    <p:sldId id="289" r:id="rId50"/>
    <p:sldId id="291" r:id="rId51"/>
    <p:sldId id="351" r:id="rId52"/>
    <p:sldId id="296" r:id="rId53"/>
    <p:sldId id="298" r:id="rId54"/>
    <p:sldId id="297" r:id="rId55"/>
    <p:sldId id="331" r:id="rId56"/>
    <p:sldId id="332" r:id="rId57"/>
    <p:sldId id="399" r:id="rId58"/>
    <p:sldId id="352" r:id="rId59"/>
    <p:sldId id="299" r:id="rId60"/>
    <p:sldId id="334" r:id="rId61"/>
    <p:sldId id="335" r:id="rId62"/>
    <p:sldId id="393" r:id="rId63"/>
    <p:sldId id="336" r:id="rId64"/>
    <p:sldId id="392" r:id="rId65"/>
    <p:sldId id="389" r:id="rId66"/>
    <p:sldId id="301" r:id="rId67"/>
    <p:sldId id="333" r:id="rId68"/>
    <p:sldId id="394" r:id="rId69"/>
    <p:sldId id="363" r:id="rId70"/>
    <p:sldId id="362" r:id="rId71"/>
    <p:sldId id="361" r:id="rId72"/>
    <p:sldId id="390" r:id="rId73"/>
    <p:sldId id="337" r:id="rId74"/>
    <p:sldId id="391" r:id="rId75"/>
    <p:sldId id="354" r:id="rId76"/>
    <p:sldId id="338" r:id="rId77"/>
    <p:sldId id="339" r:id="rId78"/>
    <p:sldId id="360" r:id="rId79"/>
    <p:sldId id="368" r:id="rId80"/>
    <p:sldId id="367" r:id="rId81"/>
    <p:sldId id="303" r:id="rId82"/>
    <p:sldId id="382" r:id="rId83"/>
    <p:sldId id="357" r:id="rId84"/>
    <p:sldId id="370" r:id="rId85"/>
    <p:sldId id="371" r:id="rId86"/>
    <p:sldId id="372" r:id="rId87"/>
    <p:sldId id="373" r:id="rId88"/>
    <p:sldId id="379" r:id="rId89"/>
    <p:sldId id="380" r:id="rId90"/>
    <p:sldId id="381" r:id="rId91"/>
    <p:sldId id="375" r:id="rId92"/>
    <p:sldId id="377" r:id="rId93"/>
    <p:sldId id="383" r:id="rId94"/>
    <p:sldId id="395" r:id="rId95"/>
    <p:sldId id="401" r:id="rId9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71E580-33DF-4348-883D-3FB66DDC7B28}">
          <p14:sldIdLst>
            <p14:sldId id="256"/>
            <p14:sldId id="260"/>
            <p14:sldId id="385"/>
            <p14:sldId id="271"/>
            <p14:sldId id="259"/>
            <p14:sldId id="269"/>
            <p14:sldId id="268"/>
            <p14:sldId id="257"/>
            <p14:sldId id="258"/>
            <p14:sldId id="402"/>
            <p14:sldId id="403"/>
            <p14:sldId id="270"/>
            <p14:sldId id="272"/>
            <p14:sldId id="278"/>
            <p14:sldId id="386"/>
            <p14:sldId id="261"/>
            <p14:sldId id="262"/>
            <p14:sldId id="263"/>
            <p14:sldId id="275"/>
            <p14:sldId id="276"/>
            <p14:sldId id="264"/>
            <p14:sldId id="265"/>
            <p14:sldId id="281"/>
            <p14:sldId id="396"/>
            <p14:sldId id="277"/>
            <p14:sldId id="387"/>
            <p14:sldId id="280"/>
            <p14:sldId id="353"/>
            <p14:sldId id="285"/>
            <p14:sldId id="340"/>
            <p14:sldId id="294"/>
            <p14:sldId id="326"/>
            <p14:sldId id="295"/>
            <p14:sldId id="327"/>
            <p14:sldId id="292"/>
            <p14:sldId id="300"/>
            <p14:sldId id="369"/>
            <p14:sldId id="397"/>
            <p14:sldId id="324"/>
            <p14:sldId id="329"/>
            <p14:sldId id="328"/>
            <p14:sldId id="330"/>
            <p14:sldId id="388"/>
            <p14:sldId id="323"/>
            <p14:sldId id="400"/>
            <p14:sldId id="287"/>
            <p14:sldId id="288"/>
            <p14:sldId id="290"/>
            <p14:sldId id="289"/>
            <p14:sldId id="291"/>
            <p14:sldId id="351"/>
            <p14:sldId id="296"/>
            <p14:sldId id="298"/>
            <p14:sldId id="297"/>
            <p14:sldId id="331"/>
            <p14:sldId id="332"/>
            <p14:sldId id="399"/>
            <p14:sldId id="352"/>
            <p14:sldId id="299"/>
            <p14:sldId id="334"/>
            <p14:sldId id="335"/>
            <p14:sldId id="393"/>
            <p14:sldId id="336"/>
            <p14:sldId id="392"/>
            <p14:sldId id="389"/>
            <p14:sldId id="301"/>
            <p14:sldId id="333"/>
            <p14:sldId id="394"/>
            <p14:sldId id="363"/>
            <p14:sldId id="362"/>
            <p14:sldId id="361"/>
            <p14:sldId id="390"/>
            <p14:sldId id="337"/>
            <p14:sldId id="391"/>
            <p14:sldId id="354"/>
            <p14:sldId id="338"/>
            <p14:sldId id="339"/>
            <p14:sldId id="360"/>
            <p14:sldId id="368"/>
            <p14:sldId id="367"/>
            <p14:sldId id="303"/>
            <p14:sldId id="382"/>
            <p14:sldId id="357"/>
            <p14:sldId id="370"/>
            <p14:sldId id="371"/>
            <p14:sldId id="372"/>
            <p14:sldId id="373"/>
            <p14:sldId id="379"/>
            <p14:sldId id="380"/>
            <p14:sldId id="381"/>
            <p14:sldId id="375"/>
            <p14:sldId id="377"/>
            <p14:sldId id="383"/>
            <p14:sldId id="395"/>
            <p14:sldId id="401"/>
          </p14:sldIdLst>
        </p14:section>
        <p14:section name="extra" id="{8EFE7ACA-CB6C-AF4E-A8FB-1C0ADD4D96F4}">
          <p14:sldIdLst/>
        </p14:section>
        <p14:section name="jurisdiction network" id="{7E1C0A79-F8FB-9646-8534-4DE46314733F}">
          <p14:sldIdLst/>
        </p14:section>
        <p14:section name="preferential attachment" id="{72537A30-CF44-A349-9262-3DC3B8FB756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8050" autoAdjust="0"/>
  </p:normalViewPr>
  <p:slideViewPr>
    <p:cSldViewPr snapToGrid="0" snapToObjects="1">
      <p:cViewPr>
        <p:scale>
          <a:sx n="105" d="100"/>
          <a:sy n="105" d="100"/>
        </p:scale>
        <p:origin x="-73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3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heme" Target="theme/theme1.xml"/><Relationship Id="rId10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notesMaster" Target="notesMasters/notesMaster1.xml"/><Relationship Id="rId98" Type="http://schemas.openxmlformats.org/officeDocument/2006/relationships/printerSettings" Target="printerSettings/printerSettings1.bin"/><Relationship Id="rId9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viewProps" Target="view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75898-021A-D54C-914B-86D8727D64A2}" type="datetimeFigureOut">
              <a:rPr lang="en-US" smtClean="0"/>
              <a:t>9/15/16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F6D14-09C7-3F40-A0A6-1C76B8EF5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6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Cite </a:t>
            </a:r>
            <a:r>
              <a:rPr lang="en-US" dirty="0" err="1" smtClean="0"/>
              <a:t>wikipedia</a:t>
            </a:r>
            <a:r>
              <a:rPr lang="en-US" dirty="0" smtClean="0"/>
              <a:t> for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F6D14-09C7-3F40-A0A6-1C76B8EF53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43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F6D14-09C7-3F40-A0A6-1C76B8EF53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17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www.courtlistener.com</a:t>
            </a:r>
            <a:r>
              <a:rPr lang="en-US" dirty="0" smtClean="0"/>
              <a:t>/visualizations/</a:t>
            </a:r>
            <a:r>
              <a:rPr lang="en-US" dirty="0" err="1" smtClean="0"/>
              <a:t>scotus</a:t>
            </a:r>
            <a:r>
              <a:rPr lang="en-US" dirty="0" smtClean="0"/>
              <a:t>-mapper/966/mccabe-1914-to-brown-1954/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F6D14-09C7-3F40-A0A6-1C76B8EF53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59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www.courtlistener.com</a:t>
            </a:r>
            <a:r>
              <a:rPr lang="en-US" dirty="0" smtClean="0"/>
              <a:t>/visualizations/</a:t>
            </a:r>
            <a:r>
              <a:rPr lang="en-US" dirty="0" err="1" smtClean="0"/>
              <a:t>scotus</a:t>
            </a:r>
            <a:r>
              <a:rPr lang="en-US" dirty="0" smtClean="0"/>
              <a:t>-mapper/966/mccabe-1914-to-brown-1954/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F6D14-09C7-3F40-A0A6-1C76B8EF53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5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Cite Murphy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F6D14-09C7-3F40-A0A6-1C76B8EF53D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06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F6D14-09C7-3F40-A0A6-1C76B8EF53D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9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E1F6-D518-1443-818F-A38BD3AE091E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610-8851-734F-8245-4A09E24C5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E1F6-D518-1443-818F-A38BD3AE091E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610-8851-734F-8245-4A09E24C5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6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E1F6-D518-1443-818F-A38BD3AE091E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610-8851-734F-8245-4A09E24C5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3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E1F6-D518-1443-818F-A38BD3AE091E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610-8851-734F-8245-4A09E24C5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5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E1F6-D518-1443-818F-A38BD3AE091E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610-8851-734F-8245-4A09E24C5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E1F6-D518-1443-818F-A38BD3AE091E}" type="datetimeFigureOut">
              <a:rPr lang="en-US" smtClean="0"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610-8851-734F-8245-4A09E24C5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6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E1F6-D518-1443-818F-A38BD3AE091E}" type="datetimeFigureOut">
              <a:rPr lang="en-US" smtClean="0"/>
              <a:t>9/15/16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610-8851-734F-8245-4A09E24C5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8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E1F6-D518-1443-818F-A38BD3AE091E}" type="datetimeFigureOut">
              <a:rPr lang="en-US" smtClean="0"/>
              <a:t>9/15/16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610-8851-734F-8245-4A09E24C5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5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E1F6-D518-1443-818F-A38BD3AE091E}" type="datetimeFigureOut">
              <a:rPr lang="en-US" smtClean="0"/>
              <a:t>9/15/16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610-8851-734F-8245-4A09E24C5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9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E1F6-D518-1443-818F-A38BD3AE091E}" type="datetimeFigureOut">
              <a:rPr lang="en-US" smtClean="0"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610-8851-734F-8245-4A09E24C5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8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E1F6-D518-1443-818F-A38BD3AE091E}" type="datetimeFigureOut">
              <a:rPr lang="en-US" smtClean="0"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610-8851-734F-8245-4A09E24C5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9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E1F6-D518-1443-818F-A38BD3AE091E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8610-8851-734F-8245-4A09E24C5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757" y="466110"/>
            <a:ext cx="6970486" cy="1470025"/>
          </a:xfrm>
        </p:spPr>
        <p:txBody>
          <a:bodyPr/>
          <a:lstStyle/>
          <a:p>
            <a:r>
              <a:rPr lang="en-US" b="1" dirty="0">
                <a:solidFill>
                  <a:srgbClr val="C0504D"/>
                </a:solidFill>
              </a:rPr>
              <a:t>O</a:t>
            </a:r>
            <a:r>
              <a:rPr lang="en-US" b="1" dirty="0" smtClean="0">
                <a:solidFill>
                  <a:srgbClr val="C0504D"/>
                </a:solidFill>
              </a:rPr>
              <a:t>pen Data, Networks and the Law</a:t>
            </a:r>
            <a:endParaRPr lang="en-US" b="1" dirty="0">
              <a:solidFill>
                <a:srgbClr val="C0504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088653"/>
            <a:ext cx="5251824" cy="1042147"/>
          </a:xfrm>
        </p:spPr>
        <p:txBody>
          <a:bodyPr/>
          <a:lstStyle/>
          <a:p>
            <a:r>
              <a:rPr lang="en-US" dirty="0" err="1" smtClean="0"/>
              <a:t>PyData</a:t>
            </a:r>
            <a:r>
              <a:rPr lang="en-US" dirty="0"/>
              <a:t> </a:t>
            </a:r>
            <a:r>
              <a:rPr lang="en-US" dirty="0" smtClean="0"/>
              <a:t>Carolinas 2016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7576" y="3083859"/>
            <a:ext cx="6547224" cy="100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Iain Carmichael and Michael Kim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6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Court Listener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110" y="1417638"/>
            <a:ext cx="5480689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~ 3 million legal opinions</a:t>
            </a:r>
          </a:p>
          <a:p>
            <a:pPr marL="0" indent="0">
              <a:buNone/>
            </a:pPr>
            <a:r>
              <a:rPr lang="en-US" dirty="0">
                <a:solidFill>
                  <a:srgbClr val="A6A6A6"/>
                </a:solidFill>
              </a:rPr>
              <a:t>opinion text, citations, date, judges, </a:t>
            </a:r>
            <a:r>
              <a:rPr lang="en-US" dirty="0" err="1">
                <a:solidFill>
                  <a:srgbClr val="A6A6A6"/>
                </a:solidFill>
              </a:rPr>
              <a:t>etc</a:t>
            </a:r>
            <a:endParaRPr lang="en-US" dirty="0">
              <a:solidFill>
                <a:srgbClr val="A6A6A6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Judge database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A6A6A6"/>
                </a:solidFill>
              </a:rPr>
              <a:t>judicial appointers, biographical data, political affiliations, </a:t>
            </a:r>
            <a:r>
              <a:rPr lang="en-US" dirty="0" err="1" smtClean="0">
                <a:solidFill>
                  <a:srgbClr val="A6A6A6"/>
                </a:solidFill>
              </a:rPr>
              <a:t>etc</a:t>
            </a:r>
            <a:endParaRPr lang="en-US" dirty="0" smtClean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FLP du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4" y="4911537"/>
            <a:ext cx="2677033" cy="9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5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Court Listener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110" y="1417638"/>
            <a:ext cx="5480689" cy="47085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~ 3 million legal opinions</a:t>
            </a:r>
          </a:p>
          <a:p>
            <a:pPr marL="0" indent="0">
              <a:buNone/>
            </a:pPr>
            <a:r>
              <a:rPr lang="en-US" dirty="0">
                <a:solidFill>
                  <a:srgbClr val="A6A6A6"/>
                </a:solidFill>
              </a:rPr>
              <a:t>opinion text, citations, date, judges, </a:t>
            </a:r>
            <a:r>
              <a:rPr lang="en-US" dirty="0" err="1">
                <a:solidFill>
                  <a:srgbClr val="A6A6A6"/>
                </a:solidFill>
              </a:rPr>
              <a:t>etc</a:t>
            </a:r>
            <a:endParaRPr lang="en-US" dirty="0">
              <a:solidFill>
                <a:srgbClr val="A6A6A6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Judge database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A6A6A6"/>
                </a:solidFill>
              </a:rPr>
              <a:t>judicial appointers, biographical data, political affiliations, </a:t>
            </a:r>
            <a:r>
              <a:rPr lang="en-US" dirty="0" err="1" smtClean="0">
                <a:solidFill>
                  <a:srgbClr val="A6A6A6"/>
                </a:solidFill>
              </a:rPr>
              <a:t>etc</a:t>
            </a:r>
            <a:endParaRPr lang="en-US" dirty="0" smtClean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Oral arguments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A6A6A6"/>
                </a:solidFill>
              </a:rPr>
              <a:t>800,000 minutes (and counting) of audio currently being transcribed by Google’s Speech to Text API</a:t>
            </a:r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FLP du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4" y="4911537"/>
            <a:ext cx="2677033" cy="9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Other free, digital sources of legal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68580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Ravel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Justia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Oyez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Google Scholar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Legal </a:t>
            </a:r>
            <a:r>
              <a:rPr lang="en-US" dirty="0"/>
              <a:t>Information Institute</a:t>
            </a:r>
          </a:p>
        </p:txBody>
      </p:sp>
    </p:spTree>
    <p:extLst>
      <p:ext uri="{BB962C8B-B14F-4D97-AF65-F5344CB8AC3E}">
        <p14:creationId xmlns:p14="http://schemas.microsoft.com/office/powerpoint/2010/main" val="313701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Court Listener makes bulk download of large amounts of legal data easy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12900"/>
            <a:ext cx="6858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single click download of 3 million court opinions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A6A6A6"/>
                </a:solidFill>
              </a:rPr>
              <a:t>30 GB of compressed data</a:t>
            </a:r>
          </a:p>
          <a:p>
            <a:pPr marL="0" indent="0">
              <a:buNone/>
            </a:pPr>
            <a:endParaRPr lang="en-US" dirty="0" smtClean="0">
              <a:solidFill>
                <a:srgbClr val="A6A6A6"/>
              </a:solidFill>
            </a:endParaRPr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ncludes citations</a:t>
            </a:r>
            <a:endParaRPr lang="en-US" dirty="0"/>
          </a:p>
        </p:txBody>
      </p:sp>
      <p:pic>
        <p:nvPicPr>
          <p:cNvPr id="7" name="Picture 6" descr="FLP du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5" y="5359736"/>
            <a:ext cx="1751105" cy="7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7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Court Listener offers a case recommendation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12900"/>
            <a:ext cx="68580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C0504D"/>
                </a:solidFill>
              </a:rPr>
              <a:t>CiteGeist</a:t>
            </a:r>
            <a:r>
              <a:rPr lang="en-US" dirty="0" smtClean="0"/>
              <a:t> is based on a keyword search and a measure relevancy determined by citations</a:t>
            </a:r>
            <a:endParaRPr lang="en-US" dirty="0"/>
          </a:p>
        </p:txBody>
      </p:sp>
      <p:pic>
        <p:nvPicPr>
          <p:cNvPr id="7" name="Picture 6" descr="FLP du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5" y="5359736"/>
            <a:ext cx="1751105" cy="7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2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1904" y="1785258"/>
            <a:ext cx="914400" cy="9144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C0504D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15542" y="1785258"/>
            <a:ext cx="914400" cy="9144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99787" y="1785258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3371" y="1361142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FBFBF"/>
                </a:solidFill>
              </a:rPr>
              <a:t>o</a:t>
            </a:r>
            <a:r>
              <a:rPr lang="en-US" b="1" dirty="0" smtClean="0">
                <a:solidFill>
                  <a:srgbClr val="BFBFBF"/>
                </a:solidFill>
              </a:rPr>
              <a:t>pen data</a:t>
            </a:r>
            <a:endParaRPr lang="en-US" b="1" dirty="0">
              <a:solidFill>
                <a:srgbClr val="BFBFB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9787" y="1415926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networks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2171" y="1163190"/>
            <a:ext cx="117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BFBFBF"/>
                </a:solidFill>
              </a:rPr>
              <a:t>important cases</a:t>
            </a:r>
            <a:endParaRPr lang="en-US" b="1" dirty="0">
              <a:solidFill>
                <a:srgbClr val="BFBFB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114418" y="1809521"/>
            <a:ext cx="640080" cy="64008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4390" y="1084143"/>
            <a:ext cx="1480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FBFBF"/>
                </a:solidFill>
              </a:rPr>
              <a:t>community detection</a:t>
            </a:r>
            <a:endParaRPr lang="en-US" b="1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1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085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Network?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912" y="1417639"/>
            <a:ext cx="5022088" cy="45716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 network is a set of </a:t>
            </a:r>
            <a:r>
              <a:rPr lang="en-US" b="1" dirty="0" smtClean="0">
                <a:solidFill>
                  <a:srgbClr val="C0504D"/>
                </a:solidFill>
              </a:rPr>
              <a:t>nodes</a:t>
            </a:r>
            <a:endParaRPr lang="en-US" b="1" dirty="0">
              <a:solidFill>
                <a:srgbClr val="C0504D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people in a social network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39852" y="4075430"/>
            <a:ext cx="923544" cy="923544"/>
          </a:xfrm>
          <a:prstGeom prst="ellipse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Sam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83028" y="2044954"/>
            <a:ext cx="923544" cy="923544"/>
          </a:xfrm>
          <a:prstGeom prst="ellipse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Abby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9852" y="2044954"/>
            <a:ext cx="923544" cy="92354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Iain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83028" y="4075430"/>
            <a:ext cx="923544" cy="923544"/>
          </a:xfrm>
          <a:prstGeom prst="ellipse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Dan</a:t>
            </a:r>
          </a:p>
        </p:txBody>
      </p:sp>
    </p:spTree>
    <p:extLst>
      <p:ext uri="{BB962C8B-B14F-4D97-AF65-F5344CB8AC3E}">
        <p14:creationId xmlns:p14="http://schemas.microsoft.com/office/powerpoint/2010/main" val="358675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21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is a </a:t>
            </a:r>
            <a:r>
              <a:rPr lang="en-US" dirty="0"/>
              <a:t>N</a:t>
            </a:r>
            <a:r>
              <a:rPr lang="en-US" dirty="0" smtClean="0"/>
              <a:t>etwork?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868" y="1417639"/>
            <a:ext cx="6858000" cy="45716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 network is a set of </a:t>
            </a:r>
            <a:r>
              <a:rPr lang="en-US" b="1" dirty="0" smtClean="0">
                <a:solidFill>
                  <a:srgbClr val="C0504D"/>
                </a:solidFill>
              </a:rPr>
              <a:t>nodes</a:t>
            </a:r>
            <a:endParaRPr lang="en-US" b="1" dirty="0">
              <a:solidFill>
                <a:srgbClr val="C0504D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people in a social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network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b="1" dirty="0" smtClean="0">
                <a:solidFill>
                  <a:srgbClr val="C0504D"/>
                </a:solidFill>
              </a:rPr>
              <a:t>edges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Abby and Iain are FB friends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39852" y="4075430"/>
            <a:ext cx="923544" cy="923544"/>
          </a:xfrm>
          <a:prstGeom prst="ellipse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Sam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83028" y="2044954"/>
            <a:ext cx="923544" cy="923544"/>
          </a:xfrm>
          <a:prstGeom prst="ellipse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Abby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9852" y="2044954"/>
            <a:ext cx="923544" cy="92354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Iain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83028" y="4075430"/>
            <a:ext cx="923544" cy="923544"/>
          </a:xfrm>
          <a:prstGeom prst="ellipse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Dan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>
            <a:stCxn id="6" idx="6"/>
            <a:endCxn id="5" idx="2"/>
          </p:cNvCxnSpPr>
          <p:nvPr/>
        </p:nvCxnSpPr>
        <p:spPr>
          <a:xfrm>
            <a:off x="1263396" y="2506726"/>
            <a:ext cx="1165352" cy="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4"/>
            <a:endCxn id="4" idx="0"/>
          </p:cNvCxnSpPr>
          <p:nvPr/>
        </p:nvCxnSpPr>
        <p:spPr>
          <a:xfrm>
            <a:off x="801624" y="2968498"/>
            <a:ext cx="0" cy="110693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5"/>
            <a:endCxn id="8" idx="1"/>
          </p:cNvCxnSpPr>
          <p:nvPr/>
        </p:nvCxnSpPr>
        <p:spPr>
          <a:xfrm>
            <a:off x="1128146" y="2833248"/>
            <a:ext cx="1390132" cy="1377432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8" idx="0"/>
          </p:cNvCxnSpPr>
          <p:nvPr/>
        </p:nvCxnSpPr>
        <p:spPr>
          <a:xfrm>
            <a:off x="2844800" y="2968498"/>
            <a:ext cx="0" cy="110693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97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21200" cy="1143000"/>
          </a:xfrm>
        </p:spPr>
        <p:txBody>
          <a:bodyPr/>
          <a:lstStyle/>
          <a:p>
            <a:pPr algn="l"/>
            <a:r>
              <a:rPr lang="en-US" dirty="0" smtClean="0"/>
              <a:t>Kinds of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68580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Nodes can have have properties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name, text, physical location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Edges can be directed</a:t>
            </a:r>
          </a:p>
          <a:p>
            <a:pPr marL="0" indent="0">
              <a:buNone/>
            </a:pPr>
            <a:r>
              <a:rPr lang="en-US" dirty="0">
                <a:solidFill>
                  <a:srgbClr val="7F7F7F"/>
                </a:solidFill>
              </a:rPr>
              <a:t>l</a:t>
            </a:r>
            <a:r>
              <a:rPr lang="en-US" dirty="0" smtClean="0">
                <a:solidFill>
                  <a:srgbClr val="7F7F7F"/>
                </a:solidFill>
              </a:rPr>
              <a:t>inks from one website to another</a:t>
            </a:r>
            <a:endParaRPr lang="en-US" dirty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Edges can have weights</a:t>
            </a:r>
          </a:p>
          <a:p>
            <a:pPr marL="0" indent="0">
              <a:buNone/>
            </a:pPr>
            <a:r>
              <a:rPr lang="en-US" dirty="0">
                <a:solidFill>
                  <a:srgbClr val="7F7F7F"/>
                </a:solidFill>
              </a:rPr>
              <a:t>n</a:t>
            </a:r>
            <a:r>
              <a:rPr lang="en-US" dirty="0" smtClean="0">
                <a:solidFill>
                  <a:srgbClr val="7F7F7F"/>
                </a:solidFill>
              </a:rPr>
              <a:t>umber of white-matter fibers connecting two regions of the brain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0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Social Networks: connections between people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54700" y="4940300"/>
            <a:ext cx="228600" cy="1397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8" name="Picture 7" descr="fb_icon_325x3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84550"/>
            <a:ext cx="2273300" cy="2273300"/>
          </a:xfrm>
          <a:prstGeom prst="rect">
            <a:avLst/>
          </a:prstGeom>
        </p:spPr>
      </p:pic>
      <p:pic>
        <p:nvPicPr>
          <p:cNvPr id="9" name="Picture 8" descr="img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3384550"/>
            <a:ext cx="4561332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9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Court opinions are legally binding for future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68580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504D"/>
                </a:solidFill>
              </a:rPr>
              <a:t>Stare </a:t>
            </a:r>
            <a:r>
              <a:rPr lang="en-US" b="1" dirty="0" err="1" smtClean="0">
                <a:solidFill>
                  <a:srgbClr val="C0504D"/>
                </a:solidFill>
              </a:rPr>
              <a:t>Decisis</a:t>
            </a:r>
            <a:r>
              <a:rPr lang="en-US" b="1" dirty="0" smtClean="0">
                <a:solidFill>
                  <a:srgbClr val="C0504D"/>
                </a:solidFill>
              </a:rPr>
              <a:t> </a:t>
            </a:r>
            <a:r>
              <a:rPr lang="en-US" dirty="0" smtClean="0"/>
              <a:t>means courts are bound by themselves and superior courts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courts should follow precedent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A6A6A6"/>
                </a:solidFill>
              </a:rPr>
              <a:t>should not overturn precedent without good reason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6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Brain Networks: white matter fiber tracts connecting different regions of the brain</a:t>
            </a:r>
            <a:endParaRPr lang="en-US" dirty="0"/>
          </a:p>
        </p:txBody>
      </p:sp>
      <p:pic>
        <p:nvPicPr>
          <p:cNvPr id="5" name="Picture 4" descr="DTI_tracts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15" b="97002" l="250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1744"/>
            <a:ext cx="4567552" cy="3279756"/>
          </a:xfrm>
          <a:prstGeom prst="rect">
            <a:avLst/>
          </a:prstGeom>
        </p:spPr>
      </p:pic>
      <p:pic>
        <p:nvPicPr>
          <p:cNvPr id="6" name="Picture 5" descr="BrainNetwork.p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348" b="93674" l="9362" r="92537">
                        <a14:foregroundMark x1="64586" y1="38567" x2="64586" y2="38567"/>
                        <a14:foregroundMark x1="64586" y1="45808" x2="64586" y2="45808"/>
                        <a14:foregroundMark x1="80258" y1="53277" x2="80258" y2="53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28" t="11792" r="7441" b="6342"/>
          <a:stretch/>
        </p:blipFill>
        <p:spPr>
          <a:xfrm>
            <a:off x="5257800" y="2044700"/>
            <a:ext cx="4114800" cy="360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008" y="6332284"/>
            <a:ext cx="403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 </a:t>
            </a:r>
            <a:r>
              <a:rPr lang="en-US" dirty="0" err="1" smtClean="0"/>
              <a:t>Connectome</a:t>
            </a:r>
            <a:r>
              <a:rPr lang="en-US" dirty="0" smtClean="0"/>
              <a:t> Project, 2016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07628" y="6258112"/>
            <a:ext cx="237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Neurodata.io</a:t>
            </a:r>
            <a:r>
              <a:rPr lang="en-US" dirty="0" smtClean="0"/>
              <a:t>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3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Legal case citation network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22800" y="1600200"/>
            <a:ext cx="4521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Nodes are court opinions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7F7F7F"/>
                </a:solidFill>
              </a:rPr>
              <a:t>case text, date, judges, jurisdiction, political alignment</a:t>
            </a:r>
          </a:p>
          <a:p>
            <a:pPr marL="0" indent="0">
              <a:buNone/>
            </a:pP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670534" y="3213354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48055" y="4312420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635050" y="3213354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032101" y="2038088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74853" y="2615422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213334" y="4268486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549784" y="5668963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79804" y="1600200"/>
            <a:ext cx="208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Brown v. Board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-28245" y="2125956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McLaurin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70915" y="3028688"/>
            <a:ext cx="86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Sweatt</a:t>
            </a:r>
            <a:endParaRPr lang="en-US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3127734" y="33012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Sipuel</a:t>
            </a:r>
            <a:endParaRPr lang="en-US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-28245" y="4384072"/>
            <a:ext cx="113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Shelley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90876" y="4312420"/>
            <a:ext cx="109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Gains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57200" y="5756831"/>
            <a:ext cx="117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McCabe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6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Legal case citation network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22800" y="1600200"/>
            <a:ext cx="4521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Nodes are court opinions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7F7F7F"/>
                </a:solidFill>
              </a:rPr>
              <a:t>c</a:t>
            </a:r>
            <a:r>
              <a:rPr lang="en-US" sz="2400" dirty="0" smtClean="0">
                <a:solidFill>
                  <a:srgbClr val="7F7F7F"/>
                </a:solidFill>
              </a:rPr>
              <a:t>ase text, date, judges, jurisdiction, political alignment</a:t>
            </a:r>
          </a:p>
          <a:p>
            <a:pPr marL="0" indent="0">
              <a:buNone/>
            </a:pPr>
            <a:endParaRPr lang="en-US" sz="24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Edges are directed, no cycles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~3 million cases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~30 million citations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670534" y="3213354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48055" y="4312420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635050" y="3213354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032101" y="2038088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74853" y="2615422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213334" y="4268486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549784" y="5668963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79804" y="1600200"/>
            <a:ext cx="208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Brown v. Board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-28245" y="2125956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McLaurin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70915" y="3028688"/>
            <a:ext cx="868680" cy="360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Sweatt</a:t>
            </a:r>
            <a:endParaRPr lang="en-US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3127734" y="33012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Sipuel</a:t>
            </a:r>
            <a:endParaRPr lang="en-US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-28245" y="4384072"/>
            <a:ext cx="113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Shelley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90876" y="4312420"/>
            <a:ext cx="109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Gains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57200" y="5756831"/>
            <a:ext cx="117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McCabe</a:t>
            </a:r>
            <a:endParaRPr lang="en-US" dirty="0"/>
          </a:p>
        </p:txBody>
      </p:sp>
      <p:cxnSp>
        <p:nvCxnSpPr>
          <p:cNvPr id="4" name="Straight Arrow Connector 3"/>
          <p:cNvCxnSpPr>
            <a:stCxn id="22" idx="2"/>
          </p:cNvCxnSpPr>
          <p:nvPr/>
        </p:nvCxnSpPr>
        <p:spPr>
          <a:xfrm flipH="1">
            <a:off x="571754" y="2266688"/>
            <a:ext cx="1460347" cy="556578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3"/>
            <a:endCxn id="21" idx="0"/>
          </p:cNvCxnSpPr>
          <p:nvPr/>
        </p:nvCxnSpPr>
        <p:spPr>
          <a:xfrm flipH="1">
            <a:off x="1863650" y="2428333"/>
            <a:ext cx="235406" cy="78502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4"/>
            <a:endCxn id="24" idx="0"/>
          </p:cNvCxnSpPr>
          <p:nvPr/>
        </p:nvCxnSpPr>
        <p:spPr>
          <a:xfrm>
            <a:off x="2260701" y="2495288"/>
            <a:ext cx="181233" cy="1773198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5"/>
            <a:endCxn id="18" idx="0"/>
          </p:cNvCxnSpPr>
          <p:nvPr/>
        </p:nvCxnSpPr>
        <p:spPr>
          <a:xfrm>
            <a:off x="2422346" y="2428333"/>
            <a:ext cx="476788" cy="78502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4"/>
            <a:endCxn id="24" idx="2"/>
          </p:cNvCxnSpPr>
          <p:nvPr/>
        </p:nvCxnSpPr>
        <p:spPr>
          <a:xfrm>
            <a:off x="403453" y="3072622"/>
            <a:ext cx="1809881" cy="142446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0" idx="4"/>
            <a:endCxn id="25" idx="1"/>
          </p:cNvCxnSpPr>
          <p:nvPr/>
        </p:nvCxnSpPr>
        <p:spPr>
          <a:xfrm>
            <a:off x="1076655" y="4769620"/>
            <a:ext cx="540084" cy="966298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4" idx="4"/>
            <a:endCxn id="25" idx="0"/>
          </p:cNvCxnSpPr>
          <p:nvPr/>
        </p:nvCxnSpPr>
        <p:spPr>
          <a:xfrm flipH="1">
            <a:off x="1778384" y="4725686"/>
            <a:ext cx="663550" cy="943277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3" idx="4"/>
            <a:endCxn id="20" idx="1"/>
          </p:cNvCxnSpPr>
          <p:nvPr/>
        </p:nvCxnSpPr>
        <p:spPr>
          <a:xfrm>
            <a:off x="403453" y="3072622"/>
            <a:ext cx="511557" cy="1306753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1" idx="3"/>
            <a:endCxn id="20" idx="7"/>
          </p:cNvCxnSpPr>
          <p:nvPr/>
        </p:nvCxnSpPr>
        <p:spPr>
          <a:xfrm flipH="1">
            <a:off x="1238300" y="3603599"/>
            <a:ext cx="463705" cy="775776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6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SCOTUS sub-network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600200"/>
            <a:ext cx="6858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Focus on only cases in the </a:t>
            </a:r>
            <a:r>
              <a:rPr lang="en-US" b="1" dirty="0">
                <a:solidFill>
                  <a:srgbClr val="C0504D"/>
                </a:solidFill>
              </a:rPr>
              <a:t>S</a:t>
            </a:r>
            <a:r>
              <a:rPr lang="en-US" dirty="0" smtClean="0"/>
              <a:t>upreme </a:t>
            </a:r>
            <a:r>
              <a:rPr lang="en-US" b="1" dirty="0" smtClean="0">
                <a:solidFill>
                  <a:srgbClr val="C0504D"/>
                </a:solidFill>
              </a:rPr>
              <a:t>C</a:t>
            </a:r>
            <a:r>
              <a:rPr lang="en-US" dirty="0" smtClean="0"/>
              <a:t>ourt </a:t>
            </a:r>
            <a:r>
              <a:rPr lang="en-US" b="1" dirty="0" smtClean="0">
                <a:solidFill>
                  <a:srgbClr val="C0504D"/>
                </a:solidFill>
              </a:rPr>
              <a:t>o</a:t>
            </a:r>
            <a:r>
              <a:rPr lang="en-US" dirty="0" smtClean="0"/>
              <a:t>f </a:t>
            </a:r>
            <a:r>
              <a:rPr lang="en-US" b="1" dirty="0" smtClean="0">
                <a:solidFill>
                  <a:srgbClr val="C0504D"/>
                </a:solidFill>
              </a:rPr>
              <a:t>t</a:t>
            </a:r>
            <a:r>
              <a:rPr lang="en-US" dirty="0" smtClean="0"/>
              <a:t>he </a:t>
            </a:r>
            <a:r>
              <a:rPr lang="en-US" b="1" dirty="0" smtClean="0">
                <a:solidFill>
                  <a:srgbClr val="C0504D"/>
                </a:solidFill>
              </a:rPr>
              <a:t>U</a:t>
            </a:r>
            <a:r>
              <a:rPr lang="en-US" dirty="0" smtClean="0"/>
              <a:t>nited </a:t>
            </a:r>
            <a:r>
              <a:rPr lang="en-US" b="1" dirty="0" smtClean="0">
                <a:solidFill>
                  <a:srgbClr val="C0504D"/>
                </a:solidFill>
              </a:rPr>
              <a:t>S</a:t>
            </a:r>
            <a:r>
              <a:rPr lang="en-US" dirty="0" smtClean="0"/>
              <a:t>tates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30,000 cases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250,000 citations between SCOTUS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46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We used two graph packages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600200"/>
            <a:ext cx="68580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chemeClr val="accent2"/>
                </a:solidFill>
              </a:rPr>
              <a:t>NetworkX</a:t>
            </a:r>
            <a:endParaRPr lang="en-US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 smtClean="0"/>
              <a:t>written in </a:t>
            </a:r>
            <a:r>
              <a:rPr lang="en-US" b="1" dirty="0" smtClean="0"/>
              <a:t>Python</a:t>
            </a:r>
          </a:p>
          <a:p>
            <a:pPr marL="0" indent="0">
              <a:buNone/>
            </a:pPr>
            <a:r>
              <a:rPr lang="en-US" dirty="0" smtClean="0"/>
              <a:t>good documentation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 smtClean="0">
                <a:solidFill>
                  <a:srgbClr val="C0504D"/>
                </a:solidFill>
              </a:rPr>
              <a:t>iGraph</a:t>
            </a:r>
            <a:endParaRPr lang="en-US" b="1" dirty="0">
              <a:solidFill>
                <a:srgbClr val="C0504D"/>
              </a:solidFill>
            </a:endParaRPr>
          </a:p>
          <a:p>
            <a:pPr marL="0" indent="0">
              <a:buNone/>
            </a:pPr>
            <a:r>
              <a:rPr lang="en-US" dirty="0" smtClean="0"/>
              <a:t>written in </a:t>
            </a:r>
            <a:r>
              <a:rPr lang="en-US" b="1" dirty="0" smtClean="0"/>
              <a:t>C</a:t>
            </a:r>
            <a:r>
              <a:rPr lang="en-US" dirty="0" smtClean="0"/>
              <a:t>, wrapped in </a:t>
            </a:r>
            <a:r>
              <a:rPr lang="en-US" b="1" dirty="0" smtClean="0"/>
              <a:t>Python</a:t>
            </a:r>
            <a:r>
              <a:rPr lang="en-US" dirty="0" smtClean="0"/>
              <a:t> and </a:t>
            </a:r>
            <a:r>
              <a:rPr lang="en-US" b="1" dirty="0" smtClean="0"/>
              <a:t>R</a:t>
            </a:r>
          </a:p>
          <a:p>
            <a:pPr marL="0" indent="0">
              <a:buNone/>
            </a:pPr>
            <a:r>
              <a:rPr lang="en-US" dirty="0" smtClean="0"/>
              <a:t>poor documentation in python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0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can networks tell us about the law?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600200"/>
            <a:ext cx="68580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are the most </a:t>
            </a:r>
            <a:r>
              <a:rPr lang="en-US" b="1" dirty="0">
                <a:solidFill>
                  <a:srgbClr val="C0504D"/>
                </a:solidFill>
              </a:rPr>
              <a:t>important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/>
              <a:t>cases?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 does important mean?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does legal precedent evolve?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we build an even better case recommendation system?</a:t>
            </a:r>
          </a:p>
        </p:txBody>
      </p:sp>
    </p:spTree>
    <p:extLst>
      <p:ext uri="{BB962C8B-B14F-4D97-AF65-F5344CB8AC3E}">
        <p14:creationId xmlns:p14="http://schemas.microsoft.com/office/powerpoint/2010/main" val="201137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1904" y="1785258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C0504D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15542" y="1785258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99787" y="1785258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3371" y="1361142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pen data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9787" y="1415926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networks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2171" y="1163190"/>
            <a:ext cx="117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important cases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114418" y="1809521"/>
            <a:ext cx="640080" cy="64008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4390" y="1084143"/>
            <a:ext cx="1480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FBFBF"/>
                </a:solidFill>
              </a:rPr>
              <a:t>community detection</a:t>
            </a:r>
            <a:endParaRPr lang="en-US" b="1" dirty="0">
              <a:solidFill>
                <a:srgbClr val="BFBFB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269619" y="2785535"/>
            <a:ext cx="4088191" cy="34314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in-degree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closeness centrality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PageRank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Others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1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Visualizing large networks is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952" y="1600200"/>
            <a:ext cx="5213048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physics based heuristic layout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approximates the equilibrium state of a certain physical system made of springs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aims to minimize edge crossings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make edge lengths as uniform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ther heuristic layouts did not do any better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 descr="IMAGE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7333"/>
            <a:ext cx="3422952" cy="342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2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C0504D"/>
                </a:solidFill>
              </a:rPr>
              <a:t>In-degree and closeness centrality</a:t>
            </a:r>
            <a:endParaRPr lang="en-US" sz="4000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8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Vertex </a:t>
            </a:r>
            <a:r>
              <a:rPr lang="en-US" b="1" dirty="0" smtClean="0">
                <a:solidFill>
                  <a:srgbClr val="C0504D"/>
                </a:solidFill>
              </a:rPr>
              <a:t>in-degree</a:t>
            </a:r>
            <a:endParaRPr lang="en-US" b="1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68580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i</a:t>
            </a:r>
            <a:r>
              <a:rPr lang="en-US" b="1" dirty="0" smtClean="0">
                <a:solidFill>
                  <a:schemeClr val="accent2"/>
                </a:solidFill>
              </a:rPr>
              <a:t>n-degree </a:t>
            </a:r>
            <a:r>
              <a:rPr lang="en-US" dirty="0" smtClean="0"/>
              <a:t>= how many times were you cited</a:t>
            </a:r>
          </a:p>
        </p:txBody>
      </p:sp>
    </p:spTree>
    <p:extLst>
      <p:ext uri="{BB962C8B-B14F-4D97-AF65-F5344CB8AC3E}">
        <p14:creationId xmlns:p14="http://schemas.microsoft.com/office/powerpoint/2010/main" val="151204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1904" y="1785258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C0504D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15542" y="1785258"/>
            <a:ext cx="914400" cy="9144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99787" y="1785258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3371" y="1361142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504D"/>
                </a:solidFill>
              </a:rPr>
              <a:t>o</a:t>
            </a:r>
            <a:r>
              <a:rPr lang="en-US" b="1" dirty="0" smtClean="0">
                <a:solidFill>
                  <a:srgbClr val="C0504D"/>
                </a:solidFill>
              </a:rPr>
              <a:t>pen data</a:t>
            </a:r>
            <a:endParaRPr lang="en-US" b="1" dirty="0">
              <a:solidFill>
                <a:srgbClr val="C0504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9787" y="1415926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networks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2171" y="1163190"/>
            <a:ext cx="117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BFBFBF"/>
                </a:solidFill>
              </a:rPr>
              <a:t>important cases</a:t>
            </a:r>
            <a:endParaRPr lang="en-US" b="1" dirty="0">
              <a:solidFill>
                <a:srgbClr val="BFBFB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114418" y="1809521"/>
            <a:ext cx="640080" cy="64008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4390" y="1084143"/>
            <a:ext cx="1480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FBFBF"/>
                </a:solidFill>
              </a:rPr>
              <a:t>community detection</a:t>
            </a:r>
            <a:endParaRPr lang="en-US" b="1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1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24" y="8461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504D"/>
                </a:solidFill>
              </a:rPr>
              <a:t>Closeness centrality </a:t>
            </a:r>
            <a:r>
              <a:rPr lang="en-US" dirty="0" smtClean="0"/>
              <a:t>is based on a notion of distance between nodes in a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66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504D"/>
                </a:solidFill>
              </a:rPr>
              <a:t>Shortest path </a:t>
            </a:r>
            <a:r>
              <a:rPr lang="en-US" dirty="0" smtClean="0"/>
              <a:t>between two nodes is a reasonable measure of distance between nodes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11352" y="4863724"/>
            <a:ext cx="923544" cy="923544"/>
          </a:xfrm>
          <a:prstGeom prst="ellipse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Sam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954528" y="2833248"/>
            <a:ext cx="923544" cy="923544"/>
          </a:xfrm>
          <a:prstGeom prst="ellipse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Abby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11352" y="2833248"/>
            <a:ext cx="923544" cy="92354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Iain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954528" y="4863724"/>
            <a:ext cx="923544" cy="923544"/>
          </a:xfrm>
          <a:prstGeom prst="ellipse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Dan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>
            <a:stCxn id="7" idx="6"/>
            <a:endCxn id="6" idx="2"/>
          </p:cNvCxnSpPr>
          <p:nvPr/>
        </p:nvCxnSpPr>
        <p:spPr>
          <a:xfrm>
            <a:off x="1834896" y="3295020"/>
            <a:ext cx="1165352" cy="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4"/>
            <a:endCxn id="5" idx="0"/>
          </p:cNvCxnSpPr>
          <p:nvPr/>
        </p:nvCxnSpPr>
        <p:spPr>
          <a:xfrm>
            <a:off x="1373124" y="3756792"/>
            <a:ext cx="0" cy="110693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5"/>
            <a:endCxn id="8" idx="1"/>
          </p:cNvCxnSpPr>
          <p:nvPr/>
        </p:nvCxnSpPr>
        <p:spPr>
          <a:xfrm>
            <a:off x="1699646" y="3621542"/>
            <a:ext cx="1390132" cy="1377432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4"/>
            <a:endCxn id="8" idx="0"/>
          </p:cNvCxnSpPr>
          <p:nvPr/>
        </p:nvCxnSpPr>
        <p:spPr>
          <a:xfrm>
            <a:off x="3416300" y="3756792"/>
            <a:ext cx="0" cy="110693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86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8318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504D"/>
                </a:solidFill>
              </a:rPr>
              <a:t>Shortest path </a:t>
            </a:r>
            <a:r>
              <a:rPr lang="en-US" dirty="0" smtClean="0"/>
              <a:t>between two nodes is a reasonable measure of distance between nodes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11352" y="4863724"/>
            <a:ext cx="923544" cy="92354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Sam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954528" y="2833248"/>
            <a:ext cx="923544" cy="92354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Abby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11352" y="2833248"/>
            <a:ext cx="923544" cy="92354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Iain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954528" y="4863724"/>
            <a:ext cx="923544" cy="9235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Dan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>
            <a:stCxn id="7" idx="6"/>
            <a:endCxn id="6" idx="2"/>
          </p:cNvCxnSpPr>
          <p:nvPr/>
        </p:nvCxnSpPr>
        <p:spPr>
          <a:xfrm>
            <a:off x="1834896" y="3295020"/>
            <a:ext cx="1165352" cy="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4"/>
            <a:endCxn id="5" idx="0"/>
          </p:cNvCxnSpPr>
          <p:nvPr/>
        </p:nvCxnSpPr>
        <p:spPr>
          <a:xfrm>
            <a:off x="1373124" y="3756792"/>
            <a:ext cx="0" cy="110693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5"/>
            <a:endCxn id="8" idx="1"/>
          </p:cNvCxnSpPr>
          <p:nvPr/>
        </p:nvCxnSpPr>
        <p:spPr>
          <a:xfrm>
            <a:off x="1699646" y="3621542"/>
            <a:ext cx="1390132" cy="1377432"/>
          </a:xfrm>
          <a:prstGeom prst="line">
            <a:avLst/>
          </a:prstGeom>
          <a:ln w="190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4"/>
            <a:endCxn id="8" idx="0"/>
          </p:cNvCxnSpPr>
          <p:nvPr/>
        </p:nvCxnSpPr>
        <p:spPr>
          <a:xfrm>
            <a:off x="3416300" y="3756792"/>
            <a:ext cx="0" cy="1106932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94200" y="3654031"/>
            <a:ext cx="3403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d(Sam</a:t>
            </a:r>
            <a:r>
              <a:rPr lang="en-US" sz="3200" dirty="0"/>
              <a:t>, A</a:t>
            </a:r>
            <a:r>
              <a:rPr lang="en-US" sz="3200" dirty="0" smtClean="0"/>
              <a:t>bby</a:t>
            </a:r>
            <a:r>
              <a:rPr lang="en-US" sz="3200" dirty="0"/>
              <a:t>) =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5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In a directed graph you can only travel along the direction of the edge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11352" y="4863724"/>
            <a:ext cx="923544" cy="92354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Sam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954528" y="2833248"/>
            <a:ext cx="923544" cy="92354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Abby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11352" y="2833248"/>
            <a:ext cx="923544" cy="92354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Iain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954528" y="4863724"/>
            <a:ext cx="923544" cy="9235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Dan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>
            <a:stCxn id="5" idx="0"/>
            <a:endCxn id="7" idx="4"/>
          </p:cNvCxnSpPr>
          <p:nvPr/>
        </p:nvCxnSpPr>
        <p:spPr>
          <a:xfrm flipV="1">
            <a:off x="1373124" y="3756792"/>
            <a:ext cx="0" cy="1106932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911352" y="4863724"/>
            <a:ext cx="923544" cy="923544"/>
          </a:xfrm>
          <a:prstGeom prst="ellipse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Sam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54528" y="2833248"/>
            <a:ext cx="923544" cy="923544"/>
          </a:xfrm>
          <a:prstGeom prst="ellipse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Abby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11352" y="2833248"/>
            <a:ext cx="923544" cy="92354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Iain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954528" y="4863724"/>
            <a:ext cx="923544" cy="923544"/>
          </a:xfrm>
          <a:prstGeom prst="ellipse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Dan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834896" y="3350381"/>
            <a:ext cx="1119632" cy="1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7"/>
          </p:cNvCxnSpPr>
          <p:nvPr/>
        </p:nvCxnSpPr>
        <p:spPr>
          <a:xfrm flipV="1">
            <a:off x="1699646" y="3502782"/>
            <a:ext cx="1407282" cy="1496192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8" idx="4"/>
            <a:endCxn id="20" idx="0"/>
          </p:cNvCxnSpPr>
          <p:nvPr/>
        </p:nvCxnSpPr>
        <p:spPr>
          <a:xfrm>
            <a:off x="3416300" y="3756792"/>
            <a:ext cx="0" cy="1106932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39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In a directed graph you can only travel along the direction of the edge</a:t>
            </a:r>
          </a:p>
        </p:txBody>
      </p:sp>
      <p:sp>
        <p:nvSpPr>
          <p:cNvPr id="5" name="Oval 4"/>
          <p:cNvSpPr/>
          <p:nvPr/>
        </p:nvSpPr>
        <p:spPr>
          <a:xfrm>
            <a:off x="911352" y="4863724"/>
            <a:ext cx="923544" cy="92354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Sam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954528" y="2833248"/>
            <a:ext cx="923544" cy="92354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Abby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11352" y="2833248"/>
            <a:ext cx="923544" cy="92354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Iain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954528" y="4863724"/>
            <a:ext cx="923544" cy="9235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Dan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>
            <a:stCxn id="5" idx="0"/>
            <a:endCxn id="7" idx="4"/>
          </p:cNvCxnSpPr>
          <p:nvPr/>
        </p:nvCxnSpPr>
        <p:spPr>
          <a:xfrm flipV="1">
            <a:off x="1373124" y="3756792"/>
            <a:ext cx="0" cy="110693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911352" y="4863724"/>
            <a:ext cx="923544" cy="923544"/>
          </a:xfrm>
          <a:prstGeom prst="ellipse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Sam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54528" y="2833248"/>
            <a:ext cx="923544" cy="923544"/>
          </a:xfrm>
          <a:prstGeom prst="ellipse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Abby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11352" y="2833248"/>
            <a:ext cx="923544" cy="9235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Iain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954528" y="4863724"/>
            <a:ext cx="923544" cy="923544"/>
          </a:xfrm>
          <a:prstGeom prst="ellipse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Dan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834896" y="3350381"/>
            <a:ext cx="1119632" cy="1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7"/>
          </p:cNvCxnSpPr>
          <p:nvPr/>
        </p:nvCxnSpPr>
        <p:spPr>
          <a:xfrm flipV="1">
            <a:off x="1699646" y="3502782"/>
            <a:ext cx="1407282" cy="1496192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8" idx="4"/>
            <a:endCxn id="20" idx="0"/>
          </p:cNvCxnSpPr>
          <p:nvPr/>
        </p:nvCxnSpPr>
        <p:spPr>
          <a:xfrm>
            <a:off x="3416300" y="3756792"/>
            <a:ext cx="0" cy="1106932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987801" y="2218266"/>
            <a:ext cx="5156199" cy="4660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Sam </a:t>
            </a:r>
            <a:r>
              <a:rPr lang="en-US" b="1" dirty="0" smtClean="0">
                <a:solidFill>
                  <a:schemeClr val="accent2"/>
                </a:solidFill>
              </a:rPr>
              <a:t>can</a:t>
            </a:r>
            <a:r>
              <a:rPr lang="en-US" dirty="0" smtClean="0"/>
              <a:t> walk to Dan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Dan can </a:t>
            </a:r>
            <a:r>
              <a:rPr lang="en-US" b="1" dirty="0" smtClean="0">
                <a:solidFill>
                  <a:schemeClr val="accent2"/>
                </a:solidFill>
              </a:rPr>
              <a:t>not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walk to Sam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 case in 2000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can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cite a case in 1900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 case in 1900 can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not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cite a case in 2000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141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938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504D"/>
                </a:solidFill>
              </a:rPr>
              <a:t>Closeness Centrality </a:t>
            </a:r>
            <a:r>
              <a:rPr lang="en-US" dirty="0" smtClean="0"/>
              <a:t>measures how “close” a vertex is to all other vertices in the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2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938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504D"/>
                </a:solidFill>
              </a:rPr>
              <a:t>Closeness Centrality </a:t>
            </a:r>
            <a:r>
              <a:rPr lang="en-US" dirty="0" smtClean="0"/>
              <a:t>measures how “close” a vertex is to all other vertices in the graph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87801" y="2218266"/>
            <a:ext cx="5156199" cy="4660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b="1" dirty="0" smtClean="0">
                <a:solidFill>
                  <a:srgbClr val="C0504D"/>
                </a:solidFill>
              </a:rPr>
              <a:t>d(V, </a:t>
            </a:r>
            <a:r>
              <a:rPr lang="en-US" b="1" dirty="0">
                <a:solidFill>
                  <a:srgbClr val="C0504D"/>
                </a:solidFill>
              </a:rPr>
              <a:t>c</a:t>
            </a:r>
            <a:r>
              <a:rPr lang="en-US" b="1" dirty="0" smtClean="0">
                <a:solidFill>
                  <a:srgbClr val="C0504D"/>
                </a:solidFill>
              </a:rPr>
              <a:t>) is small </a:t>
            </a:r>
            <a:r>
              <a:rPr lang="en-US" dirty="0" smtClean="0"/>
              <a:t>for most cases c then </a:t>
            </a:r>
            <a:r>
              <a:rPr lang="en-US" b="1" dirty="0" smtClean="0">
                <a:solidFill>
                  <a:srgbClr val="C0504D"/>
                </a:solidFill>
              </a:rPr>
              <a:t>closeness(v) is large</a:t>
            </a:r>
            <a:endParaRPr lang="en-US" dirty="0">
              <a:solidFill>
                <a:srgbClr val="C0504D"/>
              </a:solidFill>
            </a:endParaRP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9" y="3677451"/>
            <a:ext cx="3840479" cy="90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61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938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Closeness Centrality measures how “close” a vertex is to all other vertices in the graph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87801" y="2218266"/>
            <a:ext cx="5156199" cy="4660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b="1" dirty="0" smtClean="0">
                <a:solidFill>
                  <a:srgbClr val="C0504D"/>
                </a:solidFill>
              </a:rPr>
              <a:t>d(V, </a:t>
            </a:r>
            <a:r>
              <a:rPr lang="en-US" b="1" dirty="0">
                <a:solidFill>
                  <a:srgbClr val="C0504D"/>
                </a:solidFill>
              </a:rPr>
              <a:t>c</a:t>
            </a:r>
            <a:r>
              <a:rPr lang="en-US" b="1" dirty="0" smtClean="0">
                <a:solidFill>
                  <a:srgbClr val="C0504D"/>
                </a:solidFill>
              </a:rPr>
              <a:t>) is small </a:t>
            </a:r>
            <a:r>
              <a:rPr lang="en-US" dirty="0" smtClean="0"/>
              <a:t>for most cases c then </a:t>
            </a:r>
            <a:r>
              <a:rPr lang="en-US" b="1" dirty="0" smtClean="0">
                <a:solidFill>
                  <a:srgbClr val="C0504D"/>
                </a:solidFill>
              </a:rPr>
              <a:t>closeness(v) is large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dirty="0" smtClean="0"/>
              <a:t>ave to compute </a:t>
            </a:r>
            <a:r>
              <a:rPr lang="en-US" b="1" dirty="0" smtClean="0">
                <a:solidFill>
                  <a:srgbClr val="C0504D"/>
                </a:solidFill>
              </a:rPr>
              <a:t>all pairs shortest paths</a:t>
            </a:r>
            <a:r>
              <a:rPr lang="en-US" dirty="0" smtClean="0"/>
              <a:t> which is slow in a large network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A6A6A6"/>
                </a:solidFill>
              </a:rPr>
              <a:t>cubic in the number of nodes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991313" y="4048174"/>
            <a:ext cx="958025" cy="488950"/>
          </a:xfrm>
          <a:prstGeom prst="rect">
            <a:avLst/>
          </a:prstGeom>
          <a:solidFill>
            <a:schemeClr val="bg1">
              <a:lumMod val="65000"/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9" y="3677451"/>
            <a:ext cx="3840479" cy="90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1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NetworkX</a:t>
            </a:r>
            <a:r>
              <a:rPr lang="en-US" dirty="0" smtClean="0"/>
              <a:t> can be on large networks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NetworkX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504D"/>
                </a:solidFill>
              </a:rPr>
              <a:t>7 hours </a:t>
            </a:r>
            <a:r>
              <a:rPr lang="en-US" dirty="0" smtClean="0"/>
              <a:t>for all pairs shortest paths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iGraph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504D"/>
                </a:solidFill>
              </a:rPr>
              <a:t>5 minutes </a:t>
            </a:r>
            <a:r>
              <a:rPr lang="en-US" dirty="0" smtClean="0"/>
              <a:t>for </a:t>
            </a:r>
            <a:r>
              <a:rPr lang="en-US" dirty="0"/>
              <a:t>all pairs shortest paths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10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0" y="3290448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A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94123" y="3290448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B</a:t>
            </a:r>
            <a:endParaRPr lang="en-US" dirty="0">
              <a:ln>
                <a:solidFill>
                  <a:srgbClr val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734103" y="3290448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5751" y="2016819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825751" y="4818620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94123" y="4818620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780817" y="2245419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0817" y="4361420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73427" y="3290448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>
            <a:stCxn id="7" idx="6"/>
            <a:endCxn id="4" idx="2"/>
          </p:cNvCxnSpPr>
          <p:nvPr/>
        </p:nvCxnSpPr>
        <p:spPr>
          <a:xfrm>
            <a:off x="3191303" y="3519048"/>
            <a:ext cx="138069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13426" y="3519048"/>
            <a:ext cx="138069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7" idx="2"/>
          </p:cNvCxnSpPr>
          <p:nvPr/>
        </p:nvCxnSpPr>
        <p:spPr>
          <a:xfrm>
            <a:off x="1530627" y="3519048"/>
            <a:ext cx="1203476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5"/>
            <a:endCxn id="12" idx="1"/>
          </p:cNvCxnSpPr>
          <p:nvPr/>
        </p:nvCxnSpPr>
        <p:spPr>
          <a:xfrm>
            <a:off x="6784368" y="3680693"/>
            <a:ext cx="1063404" cy="74768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5"/>
            <a:endCxn id="7" idx="1"/>
          </p:cNvCxnSpPr>
          <p:nvPr/>
        </p:nvCxnSpPr>
        <p:spPr>
          <a:xfrm>
            <a:off x="2215996" y="2407064"/>
            <a:ext cx="585062" cy="95033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7"/>
            <a:endCxn id="7" idx="3"/>
          </p:cNvCxnSpPr>
          <p:nvPr/>
        </p:nvCxnSpPr>
        <p:spPr>
          <a:xfrm flipV="1">
            <a:off x="2215996" y="3680693"/>
            <a:ext cx="585062" cy="120488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0" idx="0"/>
          </p:cNvCxnSpPr>
          <p:nvPr/>
        </p:nvCxnSpPr>
        <p:spPr>
          <a:xfrm flipH="1">
            <a:off x="6622723" y="3747648"/>
            <a:ext cx="27735" cy="107097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7"/>
            <a:endCxn id="11" idx="3"/>
          </p:cNvCxnSpPr>
          <p:nvPr/>
        </p:nvCxnSpPr>
        <p:spPr>
          <a:xfrm flipV="1">
            <a:off x="6784368" y="2635664"/>
            <a:ext cx="1063404" cy="72173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27168" y="1949864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cxnSp>
        <p:nvCxnSpPr>
          <p:cNvPr id="37" name="Straight Connector 36"/>
          <p:cNvCxnSpPr>
            <a:stCxn id="36" idx="4"/>
            <a:endCxn id="6" idx="0"/>
          </p:cNvCxnSpPr>
          <p:nvPr/>
        </p:nvCxnSpPr>
        <p:spPr>
          <a:xfrm>
            <a:off x="6555768" y="2407064"/>
            <a:ext cx="66955" cy="88338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2571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Who is the most important node?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9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Judicial opinions are published in books called reporters</a:t>
            </a:r>
            <a:endParaRPr lang="en-US" dirty="0"/>
          </a:p>
        </p:txBody>
      </p:sp>
      <p:pic>
        <p:nvPicPr>
          <p:cNvPr id="4" name="Content Placeholder 3" descr="JudicialReporter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r="12794"/>
          <a:stretch>
            <a:fillRect/>
          </a:stretch>
        </p:blipFill>
        <p:spPr>
          <a:xfrm>
            <a:off x="569456" y="1874839"/>
            <a:ext cx="4345444" cy="4043362"/>
          </a:xfrm>
        </p:spPr>
      </p:pic>
    </p:spTree>
    <p:extLst>
      <p:ext uri="{BB962C8B-B14F-4D97-AF65-F5344CB8AC3E}">
        <p14:creationId xmlns:p14="http://schemas.microsoft.com/office/powerpoint/2010/main" val="241412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0" y="3290448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A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94123" y="3290448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B</a:t>
            </a:r>
            <a:endParaRPr lang="en-US" dirty="0">
              <a:ln>
                <a:solidFill>
                  <a:srgbClr val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734103" y="3290448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5751" y="2016819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825751" y="4818620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94123" y="4818620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780817" y="2245419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0817" y="4361420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73427" y="3290448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>
            <a:stCxn id="7" idx="6"/>
            <a:endCxn id="4" idx="2"/>
          </p:cNvCxnSpPr>
          <p:nvPr/>
        </p:nvCxnSpPr>
        <p:spPr>
          <a:xfrm>
            <a:off x="3191303" y="3519048"/>
            <a:ext cx="138069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13426" y="3519048"/>
            <a:ext cx="138069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7" idx="2"/>
          </p:cNvCxnSpPr>
          <p:nvPr/>
        </p:nvCxnSpPr>
        <p:spPr>
          <a:xfrm>
            <a:off x="1530627" y="3519048"/>
            <a:ext cx="1203476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5"/>
            <a:endCxn id="12" idx="1"/>
          </p:cNvCxnSpPr>
          <p:nvPr/>
        </p:nvCxnSpPr>
        <p:spPr>
          <a:xfrm>
            <a:off x="6784368" y="3680693"/>
            <a:ext cx="1063404" cy="74768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5"/>
            <a:endCxn id="7" idx="1"/>
          </p:cNvCxnSpPr>
          <p:nvPr/>
        </p:nvCxnSpPr>
        <p:spPr>
          <a:xfrm>
            <a:off x="2215996" y="2407064"/>
            <a:ext cx="585062" cy="95033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7"/>
            <a:endCxn id="7" idx="3"/>
          </p:cNvCxnSpPr>
          <p:nvPr/>
        </p:nvCxnSpPr>
        <p:spPr>
          <a:xfrm flipV="1">
            <a:off x="2215996" y="3680693"/>
            <a:ext cx="585062" cy="120488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0" idx="0"/>
          </p:cNvCxnSpPr>
          <p:nvPr/>
        </p:nvCxnSpPr>
        <p:spPr>
          <a:xfrm flipH="1">
            <a:off x="6622723" y="3747648"/>
            <a:ext cx="27735" cy="107097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7"/>
            <a:endCxn id="11" idx="3"/>
          </p:cNvCxnSpPr>
          <p:nvPr/>
        </p:nvCxnSpPr>
        <p:spPr>
          <a:xfrm flipV="1">
            <a:off x="6784368" y="2635664"/>
            <a:ext cx="1063404" cy="72173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27168" y="1949864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cxnSp>
        <p:nvCxnSpPr>
          <p:cNvPr id="37" name="Straight Connector 36"/>
          <p:cNvCxnSpPr>
            <a:stCxn id="36" idx="4"/>
            <a:endCxn id="6" idx="0"/>
          </p:cNvCxnSpPr>
          <p:nvPr/>
        </p:nvCxnSpPr>
        <p:spPr>
          <a:xfrm>
            <a:off x="6555768" y="2407064"/>
            <a:ext cx="66955" cy="88338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2571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504D"/>
                </a:solidFill>
              </a:rPr>
              <a:t>Degree centrality </a:t>
            </a:r>
            <a:r>
              <a:rPr lang="en-US" dirty="0" smtClean="0"/>
              <a:t>says B is the most important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2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0" y="3290448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A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94123" y="3290448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B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734103" y="3290448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5751" y="2016819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825751" y="4818620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94123" y="4818620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780817" y="2245419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0817" y="4361420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73427" y="3290448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>
            <a:stCxn id="7" idx="6"/>
            <a:endCxn id="4" idx="2"/>
          </p:cNvCxnSpPr>
          <p:nvPr/>
        </p:nvCxnSpPr>
        <p:spPr>
          <a:xfrm>
            <a:off x="3191303" y="3519048"/>
            <a:ext cx="138069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13426" y="3519048"/>
            <a:ext cx="138069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7" idx="2"/>
          </p:cNvCxnSpPr>
          <p:nvPr/>
        </p:nvCxnSpPr>
        <p:spPr>
          <a:xfrm>
            <a:off x="1530627" y="3519048"/>
            <a:ext cx="1203476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5"/>
            <a:endCxn id="12" idx="1"/>
          </p:cNvCxnSpPr>
          <p:nvPr/>
        </p:nvCxnSpPr>
        <p:spPr>
          <a:xfrm>
            <a:off x="6784368" y="3680693"/>
            <a:ext cx="1063404" cy="74768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5"/>
            <a:endCxn id="7" idx="1"/>
          </p:cNvCxnSpPr>
          <p:nvPr/>
        </p:nvCxnSpPr>
        <p:spPr>
          <a:xfrm>
            <a:off x="2215996" y="2407064"/>
            <a:ext cx="585062" cy="95033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7"/>
            <a:endCxn id="7" idx="3"/>
          </p:cNvCxnSpPr>
          <p:nvPr/>
        </p:nvCxnSpPr>
        <p:spPr>
          <a:xfrm flipV="1">
            <a:off x="2215996" y="3680693"/>
            <a:ext cx="585062" cy="120488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0" idx="0"/>
          </p:cNvCxnSpPr>
          <p:nvPr/>
        </p:nvCxnSpPr>
        <p:spPr>
          <a:xfrm flipH="1">
            <a:off x="6622723" y="3747648"/>
            <a:ext cx="27735" cy="107097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7"/>
            <a:endCxn id="11" idx="3"/>
          </p:cNvCxnSpPr>
          <p:nvPr/>
        </p:nvCxnSpPr>
        <p:spPr>
          <a:xfrm flipV="1">
            <a:off x="6784368" y="2635664"/>
            <a:ext cx="1063404" cy="72173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27168" y="1949864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cxnSp>
        <p:nvCxnSpPr>
          <p:cNvPr id="37" name="Straight Connector 36"/>
          <p:cNvCxnSpPr>
            <a:stCxn id="36" idx="4"/>
            <a:endCxn id="6" idx="0"/>
          </p:cNvCxnSpPr>
          <p:nvPr/>
        </p:nvCxnSpPr>
        <p:spPr>
          <a:xfrm>
            <a:off x="6555768" y="2407064"/>
            <a:ext cx="66955" cy="88338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2571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504D"/>
                </a:solidFill>
              </a:rPr>
              <a:t>Closeness centrality </a:t>
            </a:r>
            <a:r>
              <a:rPr lang="en-US" dirty="0" smtClean="0"/>
              <a:t>says A is the most important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16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0" y="3290448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A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94123" y="3290448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B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734103" y="3290448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5751" y="2016819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825751" y="4818620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94123" y="4818620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780817" y="2245419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0817" y="4361420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73427" y="3290448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>
            <a:stCxn id="7" idx="6"/>
            <a:endCxn id="4" idx="2"/>
          </p:cNvCxnSpPr>
          <p:nvPr/>
        </p:nvCxnSpPr>
        <p:spPr>
          <a:xfrm>
            <a:off x="3191303" y="3519048"/>
            <a:ext cx="138069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13426" y="3519048"/>
            <a:ext cx="138069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7" idx="2"/>
          </p:cNvCxnSpPr>
          <p:nvPr/>
        </p:nvCxnSpPr>
        <p:spPr>
          <a:xfrm>
            <a:off x="1530627" y="3519048"/>
            <a:ext cx="1203476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5"/>
            <a:endCxn id="12" idx="1"/>
          </p:cNvCxnSpPr>
          <p:nvPr/>
        </p:nvCxnSpPr>
        <p:spPr>
          <a:xfrm>
            <a:off x="6784368" y="3680693"/>
            <a:ext cx="1063404" cy="74768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5"/>
            <a:endCxn id="7" idx="1"/>
          </p:cNvCxnSpPr>
          <p:nvPr/>
        </p:nvCxnSpPr>
        <p:spPr>
          <a:xfrm>
            <a:off x="2215996" y="2407064"/>
            <a:ext cx="585062" cy="95033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7"/>
            <a:endCxn id="7" idx="3"/>
          </p:cNvCxnSpPr>
          <p:nvPr/>
        </p:nvCxnSpPr>
        <p:spPr>
          <a:xfrm flipV="1">
            <a:off x="2215996" y="3680693"/>
            <a:ext cx="585062" cy="120488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0" idx="0"/>
          </p:cNvCxnSpPr>
          <p:nvPr/>
        </p:nvCxnSpPr>
        <p:spPr>
          <a:xfrm flipH="1">
            <a:off x="6622723" y="3747648"/>
            <a:ext cx="27735" cy="107097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7"/>
            <a:endCxn id="11" idx="3"/>
          </p:cNvCxnSpPr>
          <p:nvPr/>
        </p:nvCxnSpPr>
        <p:spPr>
          <a:xfrm flipV="1">
            <a:off x="6784368" y="2635664"/>
            <a:ext cx="1063404" cy="72173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27168" y="1949864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cxnSp>
        <p:nvCxnSpPr>
          <p:cNvPr id="37" name="Straight Connector 36"/>
          <p:cNvCxnSpPr>
            <a:stCxn id="36" idx="4"/>
            <a:endCxn id="6" idx="0"/>
          </p:cNvCxnSpPr>
          <p:nvPr/>
        </p:nvCxnSpPr>
        <p:spPr>
          <a:xfrm>
            <a:off x="6555768" y="2407064"/>
            <a:ext cx="66955" cy="88338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2571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504D"/>
                </a:solidFill>
              </a:rPr>
              <a:t>Closeness centrality </a:t>
            </a:r>
            <a:r>
              <a:rPr lang="en-US" dirty="0" smtClean="0"/>
              <a:t>says A is the most important case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75794" y="1415254"/>
            <a:ext cx="439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connects two separate clusters of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5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504D"/>
                </a:solidFill>
              </a:rPr>
              <a:t>SCOTUS cases ranked by in-degree</a:t>
            </a:r>
            <a:endParaRPr lang="en-US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0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Network metadata can help make useful large network visualizations</a:t>
            </a:r>
            <a:endParaRPr lang="en-US" dirty="0"/>
          </a:p>
        </p:txBody>
      </p:sp>
      <p:pic>
        <p:nvPicPr>
          <p:cNvPr id="11" name="Picture 10" descr="indegree_network_origina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7" t="10333" r="5836" b="12906"/>
          <a:stretch/>
        </p:blipFill>
        <p:spPr>
          <a:xfrm>
            <a:off x="2140853" y="2769810"/>
            <a:ext cx="5774875" cy="353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1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Network metadata can help make useful large network visualizations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941621" y="3619256"/>
            <a:ext cx="1373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In-degree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43903" y="6374190"/>
            <a:ext cx="907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Date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49142" y="6289525"/>
            <a:ext cx="629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2000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807252" y="6301620"/>
            <a:ext cx="629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1900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608657" y="4609476"/>
            <a:ext cx="520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300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608657" y="5747544"/>
            <a:ext cx="532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100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693311" y="2769810"/>
            <a:ext cx="513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600</a:t>
            </a:r>
            <a:endParaRPr lang="en-US" sz="1600" dirty="0"/>
          </a:p>
        </p:txBody>
      </p:sp>
      <p:pic>
        <p:nvPicPr>
          <p:cNvPr id="11" name="Picture 10" descr="indegree_network_origina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7" t="10333" r="5836" b="12906"/>
          <a:stretch/>
        </p:blipFill>
        <p:spPr>
          <a:xfrm>
            <a:off x="2140853" y="2769810"/>
            <a:ext cx="5774875" cy="35318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128749" y="2769810"/>
            <a:ext cx="0" cy="3519715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76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One case immediately stands out in the in-degree plot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50292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 v. Detroit Timber and Lumber Company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~600 citations, all fairly recent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twice as many citations as every other case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5685" y="3603321"/>
            <a:ext cx="7153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In-degree</a:t>
            </a:r>
            <a:endParaRPr lang="en-US" sz="1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30950" y="5241120"/>
            <a:ext cx="6132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2000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2012911" y="5241120"/>
            <a:ext cx="5461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1900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128446" y="4220512"/>
            <a:ext cx="613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300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160817" y="4820882"/>
            <a:ext cx="5165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100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139165" y="2606003"/>
            <a:ext cx="68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600</a:t>
            </a:r>
            <a:endParaRPr lang="en-US" sz="1000" dirty="0"/>
          </a:p>
        </p:txBody>
      </p:sp>
      <p:pic>
        <p:nvPicPr>
          <p:cNvPr id="4" name="Picture 3" descr="indegree_network_original_highlight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2" t="7109" b="12481"/>
          <a:stretch/>
        </p:blipFill>
        <p:spPr>
          <a:xfrm>
            <a:off x="612461" y="2593908"/>
            <a:ext cx="3546942" cy="264721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612461" y="2593909"/>
            <a:ext cx="0" cy="2635116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0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 v. Detroit is </a:t>
            </a:r>
            <a:r>
              <a:rPr lang="en-US" b="1" dirty="0" smtClean="0">
                <a:solidFill>
                  <a:srgbClr val="C0504D"/>
                </a:solidFill>
              </a:rPr>
              <a:t>not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 smtClean="0"/>
              <a:t>an important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443038"/>
            <a:ext cx="6858000" cy="5008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Law reporters (the books) sometimes include cliff notes about cases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6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 v. Detroit is </a:t>
            </a:r>
            <a:r>
              <a:rPr lang="en-US" b="1" dirty="0" smtClean="0">
                <a:solidFill>
                  <a:srgbClr val="C0504D"/>
                </a:solidFill>
              </a:rPr>
              <a:t>not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 smtClean="0"/>
              <a:t>an important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443038"/>
            <a:ext cx="6858000" cy="5008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Law reporters (the books) sometimes include cliff notes about cases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Lawyers started citing the commentary as law</a:t>
            </a:r>
          </a:p>
        </p:txBody>
      </p:sp>
    </p:spTree>
    <p:extLst>
      <p:ext uri="{BB962C8B-B14F-4D97-AF65-F5344CB8AC3E}">
        <p14:creationId xmlns:p14="http://schemas.microsoft.com/office/powerpoint/2010/main" val="280684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 v. Detroit is </a:t>
            </a:r>
            <a:r>
              <a:rPr lang="en-US" b="1" dirty="0" smtClean="0">
                <a:solidFill>
                  <a:srgbClr val="C0504D"/>
                </a:solidFill>
              </a:rPr>
              <a:t>not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 smtClean="0"/>
              <a:t>an important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443038"/>
            <a:ext cx="6858000" cy="5008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Law reporters (the books) sometimes include cliff notes about cases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Lawyers started citing the commentary as law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Supreme court recently ruled against this practice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0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Most major </a:t>
            </a:r>
            <a:r>
              <a:rPr lang="en-US" dirty="0"/>
              <a:t>digital </a:t>
            </a:r>
            <a:r>
              <a:rPr lang="en-US" dirty="0" smtClean="0"/>
              <a:t>sources of legal data are not free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6858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LexisNexis,  Bloomberg Law and </a:t>
            </a:r>
            <a:r>
              <a:rPr lang="en-US" dirty="0" err="1" smtClean="0"/>
              <a:t>WestLaw</a:t>
            </a:r>
            <a:r>
              <a:rPr lang="en-US" dirty="0" smtClean="0"/>
              <a:t> all cost money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3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Reporters now include a warning that cites the Detroit case</a:t>
            </a:r>
            <a:endParaRPr lang="en-US" dirty="0"/>
          </a:p>
        </p:txBody>
      </p:sp>
      <p:pic>
        <p:nvPicPr>
          <p:cNvPr id="4" name="Picture 3" descr="detroit_warn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603500"/>
            <a:ext cx="9143998" cy="21498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8800" y="4203700"/>
            <a:ext cx="7531100" cy="3048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2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504D"/>
                </a:solidFill>
              </a:rPr>
              <a:t>SCOTUS cases ranked by Closeness Centrality</a:t>
            </a:r>
            <a:endParaRPr lang="en-US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1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Closeness centrality of the </a:t>
            </a:r>
            <a:r>
              <a:rPr lang="en-US" b="1" dirty="0" smtClean="0">
                <a:solidFill>
                  <a:srgbClr val="C0504D"/>
                </a:solidFill>
              </a:rPr>
              <a:t>directed graph</a:t>
            </a:r>
            <a:r>
              <a:rPr lang="en-US" dirty="0" smtClean="0"/>
              <a:t> is strongly correlated with date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69518" y="5833276"/>
            <a:ext cx="88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38566" y="5734355"/>
            <a:ext cx="665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1008" y="5769151"/>
            <a:ext cx="665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1900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116978" y="3850259"/>
            <a:ext cx="219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Closeness Centrality</a:t>
            </a:r>
            <a:endParaRPr lang="en-US" b="1" dirty="0"/>
          </a:p>
        </p:txBody>
      </p:sp>
      <p:pic>
        <p:nvPicPr>
          <p:cNvPr id="3" name="Picture 2" descr="closeness_centrality_network_directed_no_edg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4" t="3483" r="9391" b="12721"/>
          <a:stretch/>
        </p:blipFill>
        <p:spPr>
          <a:xfrm>
            <a:off x="1066711" y="1269999"/>
            <a:ext cx="7121766" cy="459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0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Closeness Centrality on the </a:t>
            </a:r>
            <a:r>
              <a:rPr lang="en-US" b="1" dirty="0" smtClean="0">
                <a:solidFill>
                  <a:srgbClr val="C0504D"/>
                </a:solidFill>
              </a:rPr>
              <a:t>undirected graph</a:t>
            </a:r>
            <a:r>
              <a:rPr lang="en-US" dirty="0" smtClean="0"/>
              <a:t> is more meaningful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67689" y="3741404"/>
            <a:ext cx="219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Closeness Centrality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58368" y="6117510"/>
            <a:ext cx="100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20379" y="5994399"/>
            <a:ext cx="752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1900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45475" y="6001972"/>
            <a:ext cx="665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2000</a:t>
            </a:r>
          </a:p>
        </p:txBody>
      </p:sp>
      <p:pic>
        <p:nvPicPr>
          <p:cNvPr id="3" name="Picture 2" descr="closeness_centrality_network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5" b="12127"/>
          <a:stretch/>
        </p:blipFill>
        <p:spPr>
          <a:xfrm>
            <a:off x="1357087" y="1644076"/>
            <a:ext cx="7329713" cy="441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6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Closeness Centrality on the undirected graph favors </a:t>
            </a:r>
            <a:r>
              <a:rPr lang="en-US" b="1" dirty="0" smtClean="0">
                <a:solidFill>
                  <a:srgbClr val="C0504D"/>
                </a:solidFill>
              </a:rPr>
              <a:t>procedural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 smtClean="0"/>
              <a:t>cases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" y="2654980"/>
            <a:ext cx="9144000" cy="4203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A6A6A6"/>
                </a:solidFill>
              </a:rPr>
              <a:t>1. </a:t>
            </a:r>
            <a:r>
              <a:rPr lang="en-US" sz="2000" dirty="0" err="1" smtClean="0">
                <a:solidFill>
                  <a:srgbClr val="A6A6A6"/>
                </a:solidFill>
              </a:rPr>
              <a:t>Ashwander</a:t>
            </a:r>
            <a:r>
              <a:rPr lang="en-US" sz="2000" dirty="0" smtClean="0">
                <a:solidFill>
                  <a:srgbClr val="A6A6A6"/>
                </a:solidFill>
              </a:rPr>
              <a:t> </a:t>
            </a:r>
            <a:r>
              <a:rPr lang="en-US" sz="2000" dirty="0">
                <a:solidFill>
                  <a:srgbClr val="A6A6A6"/>
                </a:solidFill>
              </a:rPr>
              <a:t>v. TVA (1936): Constitutional Avoidance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A6A6A6"/>
                </a:solidFill>
              </a:rPr>
              <a:t>2. Erie </a:t>
            </a:r>
            <a:r>
              <a:rPr lang="en-US" sz="2000" dirty="0">
                <a:solidFill>
                  <a:srgbClr val="A6A6A6"/>
                </a:solidFill>
              </a:rPr>
              <a:t>RR v. Tompkins (1938): Federal courts must apply state </a:t>
            </a:r>
            <a:r>
              <a:rPr lang="en-US" sz="2000" dirty="0" smtClean="0">
                <a:solidFill>
                  <a:srgbClr val="A6A6A6"/>
                </a:solidFill>
              </a:rPr>
              <a:t>law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A6A6A6"/>
                </a:solidFill>
              </a:rPr>
              <a:t>3. Crowell </a:t>
            </a:r>
            <a:r>
              <a:rPr lang="en-US" sz="2000" dirty="0">
                <a:solidFill>
                  <a:srgbClr val="A6A6A6"/>
                </a:solidFill>
              </a:rPr>
              <a:t>v. Benson (1932): Adjudication by administrative </a:t>
            </a:r>
            <a:r>
              <a:rPr lang="en-US" sz="2000" dirty="0" smtClean="0">
                <a:solidFill>
                  <a:srgbClr val="A6A6A6"/>
                </a:solidFill>
              </a:rPr>
              <a:t>agencies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A6A6A6"/>
                </a:solidFill>
              </a:rPr>
              <a:t>4. Baker </a:t>
            </a:r>
            <a:r>
              <a:rPr lang="en-US" sz="2000" dirty="0">
                <a:solidFill>
                  <a:srgbClr val="A6A6A6"/>
                </a:solidFill>
              </a:rPr>
              <a:t>v. Carr (1962): Voting rights, redistricting is judiciable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A6A6A6"/>
                </a:solidFill>
              </a:rPr>
              <a:t>5. Burnet </a:t>
            </a:r>
            <a:r>
              <a:rPr lang="en-US" sz="2000" dirty="0">
                <a:solidFill>
                  <a:srgbClr val="A6A6A6"/>
                </a:solidFill>
              </a:rPr>
              <a:t>v. Coronado Oil and Gas (1932): Stare </a:t>
            </a:r>
            <a:r>
              <a:rPr lang="en-US" sz="2000" dirty="0" err="1">
                <a:solidFill>
                  <a:srgbClr val="A6A6A6"/>
                </a:solidFill>
              </a:rPr>
              <a:t>Decisis</a:t>
            </a:r>
            <a:r>
              <a:rPr lang="en-US" sz="2000" dirty="0">
                <a:solidFill>
                  <a:srgbClr val="A6A6A6"/>
                </a:solidFill>
              </a:rPr>
              <a:t>, cited in </a:t>
            </a:r>
            <a:r>
              <a:rPr lang="en-US" sz="2000" dirty="0" smtClean="0">
                <a:solidFill>
                  <a:srgbClr val="A6A6A6"/>
                </a:solidFill>
              </a:rPr>
              <a:t>Erie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A6A6A6"/>
                </a:solidFill>
              </a:rPr>
              <a:t>6. </a:t>
            </a:r>
            <a:r>
              <a:rPr lang="en-US" sz="2000" dirty="0" err="1" smtClean="0">
                <a:solidFill>
                  <a:srgbClr val="A6A6A6"/>
                </a:solidFill>
              </a:rPr>
              <a:t>Cohens</a:t>
            </a:r>
            <a:r>
              <a:rPr lang="en-US" sz="2000" dirty="0" smtClean="0">
                <a:solidFill>
                  <a:srgbClr val="A6A6A6"/>
                </a:solidFill>
              </a:rPr>
              <a:t> </a:t>
            </a:r>
            <a:r>
              <a:rPr lang="en-US" sz="2000" dirty="0">
                <a:solidFill>
                  <a:srgbClr val="A6A6A6"/>
                </a:solidFill>
              </a:rPr>
              <a:t>v. Virginia (1821): SCOTUS review of criminal trials w/constitutional question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A6A6A6"/>
                </a:solidFill>
              </a:rPr>
              <a:t>7</a:t>
            </a:r>
            <a:r>
              <a:rPr lang="en-US" sz="2000" dirty="0" smtClean="0">
                <a:solidFill>
                  <a:srgbClr val="A6A6A6"/>
                </a:solidFill>
              </a:rPr>
              <a:t>. Monroe </a:t>
            </a:r>
            <a:r>
              <a:rPr lang="en-US" sz="2000" dirty="0">
                <a:solidFill>
                  <a:srgbClr val="A6A6A6"/>
                </a:solidFill>
              </a:rPr>
              <a:t>v. </a:t>
            </a:r>
            <a:r>
              <a:rPr lang="en-US" sz="2000" dirty="0" err="1">
                <a:solidFill>
                  <a:srgbClr val="A6A6A6"/>
                </a:solidFill>
              </a:rPr>
              <a:t>Pape</a:t>
            </a:r>
            <a:r>
              <a:rPr lang="en-US" sz="2000" dirty="0">
                <a:solidFill>
                  <a:srgbClr val="A6A6A6"/>
                </a:solidFill>
              </a:rPr>
              <a:t> (1961): 1983 can be used to sue state officers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A6A6A6"/>
                </a:solidFill>
              </a:rPr>
              <a:t>8</a:t>
            </a:r>
            <a:r>
              <a:rPr lang="en-US" sz="2000" dirty="0" smtClean="0">
                <a:solidFill>
                  <a:srgbClr val="A6A6A6"/>
                </a:solidFill>
              </a:rPr>
              <a:t>. Glidden </a:t>
            </a:r>
            <a:r>
              <a:rPr lang="en-US" sz="2000" dirty="0">
                <a:solidFill>
                  <a:srgbClr val="A6A6A6"/>
                </a:solidFill>
              </a:rPr>
              <a:t>Co. v. </a:t>
            </a:r>
            <a:r>
              <a:rPr lang="en-US" sz="2000" dirty="0" err="1">
                <a:solidFill>
                  <a:srgbClr val="A6A6A6"/>
                </a:solidFill>
              </a:rPr>
              <a:t>Zdanok</a:t>
            </a:r>
            <a:r>
              <a:rPr lang="en-US" sz="2000" dirty="0">
                <a:solidFill>
                  <a:srgbClr val="A6A6A6"/>
                </a:solidFill>
              </a:rPr>
              <a:t> (1962): Courts of Claims and Patent appeal = Article 3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A6A6A6"/>
                </a:solidFill>
              </a:rPr>
              <a:t>9</a:t>
            </a:r>
            <a:r>
              <a:rPr lang="en-US" sz="2000" dirty="0" smtClean="0">
                <a:solidFill>
                  <a:srgbClr val="A6A6A6"/>
                </a:solidFill>
              </a:rPr>
              <a:t>. </a:t>
            </a:r>
            <a:r>
              <a:rPr lang="en-US" sz="2000" dirty="0" err="1" smtClean="0">
                <a:solidFill>
                  <a:srgbClr val="A6A6A6"/>
                </a:solidFill>
              </a:rPr>
              <a:t>Yakus</a:t>
            </a:r>
            <a:r>
              <a:rPr lang="en-US" sz="2000" dirty="0" smtClean="0">
                <a:solidFill>
                  <a:srgbClr val="A6A6A6"/>
                </a:solidFill>
              </a:rPr>
              <a:t> </a:t>
            </a:r>
            <a:r>
              <a:rPr lang="en-US" sz="2000" dirty="0">
                <a:solidFill>
                  <a:srgbClr val="A6A6A6"/>
                </a:solidFill>
              </a:rPr>
              <a:t>v US (1944): Admin law, delegation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A6A6A6"/>
                </a:solidFill>
              </a:rPr>
              <a:t>10.Ex </a:t>
            </a:r>
            <a:r>
              <a:rPr lang="en-US" sz="2000" dirty="0">
                <a:solidFill>
                  <a:srgbClr val="A6A6A6"/>
                </a:solidFill>
              </a:rPr>
              <a:t>Parte Young (1908): Allows suits against state officials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5095" y="1790095"/>
            <a:ext cx="429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SCOTUS cases by closeness centrality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0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Procedural cases connect disparate areas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68580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504D"/>
                </a:solidFill>
              </a:rPr>
              <a:t>procedural law is about how the courts operate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be some of the most important cases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two cases about unrelated topics may cite a procedural case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3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Closeness Centrality on the undirected graph favors </a:t>
            </a:r>
            <a:r>
              <a:rPr lang="en-US" b="1" dirty="0" smtClean="0">
                <a:solidFill>
                  <a:srgbClr val="C0504D"/>
                </a:solidFill>
              </a:rPr>
              <a:t>procedural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 smtClean="0"/>
              <a:t>cases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" y="2654980"/>
            <a:ext cx="3943047" cy="42030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1.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</a:rPr>
              <a:t>Ashwander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v. TVA (1936): Constitutional Avoidance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2. Erie </a:t>
            </a:r>
            <a:r>
              <a:rPr lang="en-US" sz="2000" b="1" dirty="0">
                <a:solidFill>
                  <a:schemeClr val="accent2"/>
                </a:solidFill>
              </a:rPr>
              <a:t>RR v. Tompkins (1938): Federal courts must apply state </a:t>
            </a:r>
            <a:r>
              <a:rPr lang="en-US" sz="2000" b="1" dirty="0" smtClean="0">
                <a:solidFill>
                  <a:schemeClr val="accent2"/>
                </a:solidFill>
              </a:rPr>
              <a:t>law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3. Crowell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v. Benson (1932): Adjudication by administrative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agencies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4. Baker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v. Carr (1962): Voting rights, redistricting is judiciable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5. Burnet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v. Coronado Oil and Gas (1932): Stare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</a:rPr>
              <a:t>Decisis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, cited in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Erie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6.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</a:rPr>
              <a:t>Cohens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v. Virginia (1821): SCOTUS review of criminal trials w/constitutional question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7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. Monroe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v.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</a:rPr>
              <a:t>Pape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 (1961): 1983 can be used to sue state officers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8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. Glidden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Co. v.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</a:rPr>
              <a:t>Zdanok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 (1962): Courts of Claims and Patent appeal = Article 3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</a:rPr>
              <a:t>Yakus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v US (1944): Admin law, delegation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10.Ex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Parte Young (1908): Allows suits against state officials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974761"/>
            <a:ext cx="429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Top SCOTUS cases by closeness centrality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39810" y="1600201"/>
            <a:ext cx="5104190" cy="510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Erie Rail Road v. Tompkins is about what body of law federal courts may rely on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0" y="3290448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A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94123" y="3290448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B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734103" y="3290448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5751" y="2016819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825751" y="4818620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94123" y="4818620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780817" y="2245419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0817" y="4361420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73427" y="3290448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>
            <a:stCxn id="7" idx="6"/>
            <a:endCxn id="4" idx="2"/>
          </p:cNvCxnSpPr>
          <p:nvPr/>
        </p:nvCxnSpPr>
        <p:spPr>
          <a:xfrm>
            <a:off x="3191303" y="3519048"/>
            <a:ext cx="138069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13426" y="3519048"/>
            <a:ext cx="138069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7" idx="2"/>
          </p:cNvCxnSpPr>
          <p:nvPr/>
        </p:nvCxnSpPr>
        <p:spPr>
          <a:xfrm>
            <a:off x="1530627" y="3519048"/>
            <a:ext cx="1203476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5"/>
            <a:endCxn id="12" idx="1"/>
          </p:cNvCxnSpPr>
          <p:nvPr/>
        </p:nvCxnSpPr>
        <p:spPr>
          <a:xfrm>
            <a:off x="6784368" y="3680693"/>
            <a:ext cx="1063404" cy="74768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5"/>
            <a:endCxn id="7" idx="1"/>
          </p:cNvCxnSpPr>
          <p:nvPr/>
        </p:nvCxnSpPr>
        <p:spPr>
          <a:xfrm>
            <a:off x="2215996" y="2407064"/>
            <a:ext cx="585062" cy="95033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7"/>
            <a:endCxn id="7" idx="3"/>
          </p:cNvCxnSpPr>
          <p:nvPr/>
        </p:nvCxnSpPr>
        <p:spPr>
          <a:xfrm flipV="1">
            <a:off x="2215996" y="3680693"/>
            <a:ext cx="585062" cy="120488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0" idx="0"/>
          </p:cNvCxnSpPr>
          <p:nvPr/>
        </p:nvCxnSpPr>
        <p:spPr>
          <a:xfrm flipH="1">
            <a:off x="6622723" y="3747648"/>
            <a:ext cx="27735" cy="107097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7"/>
            <a:endCxn id="11" idx="3"/>
          </p:cNvCxnSpPr>
          <p:nvPr/>
        </p:nvCxnSpPr>
        <p:spPr>
          <a:xfrm flipV="1">
            <a:off x="6784368" y="2635664"/>
            <a:ext cx="1063404" cy="72173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27168" y="1949864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cxnSp>
        <p:nvCxnSpPr>
          <p:cNvPr id="37" name="Straight Connector 36"/>
          <p:cNvCxnSpPr>
            <a:stCxn id="36" idx="4"/>
            <a:endCxn id="6" idx="0"/>
          </p:cNvCxnSpPr>
          <p:nvPr/>
        </p:nvCxnSpPr>
        <p:spPr>
          <a:xfrm>
            <a:off x="6555768" y="2407064"/>
            <a:ext cx="66955" cy="88338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2571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504D"/>
                </a:solidFill>
              </a:rPr>
              <a:t>Closeness Centrality</a:t>
            </a:r>
            <a:r>
              <a:rPr lang="en-US" b="1" dirty="0" smtClean="0"/>
              <a:t> </a:t>
            </a:r>
            <a:r>
              <a:rPr lang="en-US" dirty="0" smtClean="0"/>
              <a:t>picked cases that connected disparate clusters of cases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75794" y="1415254"/>
            <a:ext cx="439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connects two separate clusters of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52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C0504D"/>
                </a:solidFill>
              </a:rPr>
              <a:t>PageRank</a:t>
            </a:r>
            <a:endParaRPr lang="en-US" sz="4000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1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504D"/>
                </a:solidFill>
              </a:rPr>
              <a:t>PageRank</a:t>
            </a:r>
            <a:r>
              <a:rPr lang="en-US" dirty="0" smtClean="0"/>
              <a:t> ranks vertices in a directed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952" y="1600200"/>
            <a:ext cx="6858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case is important if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A6A6A6"/>
                </a:solidFill>
              </a:rPr>
              <a:t>it is cited frequently and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A6A6A6"/>
                </a:solidFill>
              </a:rPr>
              <a:t>by other important cases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PageRank is at the heart of Google’s search algorithm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Page is a play on web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page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and Larry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Page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7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Most major digital sources of legal data are not free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6858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LexisNexis,  Bloomberg Law and </a:t>
            </a:r>
            <a:r>
              <a:rPr lang="en-US" dirty="0" err="1" smtClean="0"/>
              <a:t>WestLaw</a:t>
            </a:r>
            <a:r>
              <a:rPr lang="en-US" dirty="0" smtClean="0"/>
              <a:t> all cost money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Large law firms pay for services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9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PageRank was designed for the </a:t>
            </a:r>
            <a:r>
              <a:rPr lang="en-US" b="1" dirty="0" smtClean="0">
                <a:solidFill>
                  <a:srgbClr val="C0504D"/>
                </a:solidFill>
              </a:rPr>
              <a:t>network of websites</a:t>
            </a:r>
            <a:endParaRPr lang="en-US" b="1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2" y="1911048"/>
            <a:ext cx="4680857" cy="42151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Nodes are websites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Directed edges are hyperlinks from one page to another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can be loops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8" y="2866571"/>
            <a:ext cx="3984518" cy="348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5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Imagine randomly surfing the web for a long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57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go to a new website by randomly clicking a link from the current website</a:t>
            </a:r>
          </a:p>
        </p:txBody>
      </p:sp>
      <p:sp>
        <p:nvSpPr>
          <p:cNvPr id="4" name="Oval 3"/>
          <p:cNvSpPr/>
          <p:nvPr/>
        </p:nvSpPr>
        <p:spPr>
          <a:xfrm>
            <a:off x="758372" y="4269621"/>
            <a:ext cx="457200" cy="4572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81123" y="4953004"/>
            <a:ext cx="457200" cy="4572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48076" y="3508830"/>
            <a:ext cx="457200" cy="4572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9772" y="2823030"/>
            <a:ext cx="457200" cy="4572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81083" y="3966030"/>
            <a:ext cx="66955" cy="105392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7"/>
            <a:endCxn id="6" idx="3"/>
          </p:cNvCxnSpPr>
          <p:nvPr/>
        </p:nvCxnSpPr>
        <p:spPr>
          <a:xfrm flipV="1">
            <a:off x="1148617" y="3899075"/>
            <a:ext cx="1366414" cy="43750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5" idx="2"/>
          </p:cNvCxnSpPr>
          <p:nvPr/>
        </p:nvCxnSpPr>
        <p:spPr>
          <a:xfrm>
            <a:off x="1148617" y="4682934"/>
            <a:ext cx="1432506" cy="49867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5"/>
            <a:endCxn id="6" idx="2"/>
          </p:cNvCxnSpPr>
          <p:nvPr/>
        </p:nvCxnSpPr>
        <p:spPr>
          <a:xfrm>
            <a:off x="920017" y="3213275"/>
            <a:ext cx="1528059" cy="52415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1"/>
          </p:cNvCxnSpPr>
          <p:nvPr/>
        </p:nvCxnSpPr>
        <p:spPr>
          <a:xfrm flipH="1" flipV="1">
            <a:off x="1215572" y="4511524"/>
            <a:ext cx="1432506" cy="50843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2325523"/>
            <a:ext cx="175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Iain’s website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230" y="3781364"/>
            <a:ext cx="175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026946" y="3028609"/>
            <a:ext cx="175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NY Times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247079" y="5594870"/>
            <a:ext cx="175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HuffPo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0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Imagine randomly surfing the web for a long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5720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go to a new website by randomly clicking a link from the current website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occasionally pick a website completely at random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could be one that is not necessarily linked to the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current page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758372" y="4269621"/>
            <a:ext cx="457200" cy="4572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81123" y="4953004"/>
            <a:ext cx="457200" cy="4572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48076" y="3508830"/>
            <a:ext cx="457200" cy="4572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9772" y="2823030"/>
            <a:ext cx="457200" cy="4572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81083" y="3966030"/>
            <a:ext cx="66955" cy="105392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7"/>
            <a:endCxn id="6" idx="3"/>
          </p:cNvCxnSpPr>
          <p:nvPr/>
        </p:nvCxnSpPr>
        <p:spPr>
          <a:xfrm flipV="1">
            <a:off x="1148617" y="3899075"/>
            <a:ext cx="1366414" cy="43750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5" idx="2"/>
          </p:cNvCxnSpPr>
          <p:nvPr/>
        </p:nvCxnSpPr>
        <p:spPr>
          <a:xfrm>
            <a:off x="1148617" y="4682934"/>
            <a:ext cx="1432506" cy="49867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5"/>
            <a:endCxn id="6" idx="2"/>
          </p:cNvCxnSpPr>
          <p:nvPr/>
        </p:nvCxnSpPr>
        <p:spPr>
          <a:xfrm>
            <a:off x="920017" y="3213275"/>
            <a:ext cx="1528059" cy="52415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1"/>
          </p:cNvCxnSpPr>
          <p:nvPr/>
        </p:nvCxnSpPr>
        <p:spPr>
          <a:xfrm flipH="1" flipV="1">
            <a:off x="1215572" y="4511524"/>
            <a:ext cx="1432506" cy="50843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2325523"/>
            <a:ext cx="175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Iain’s website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230" y="3781364"/>
            <a:ext cx="175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026946" y="3028609"/>
            <a:ext cx="175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NY Times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247079" y="5594870"/>
            <a:ext cx="175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HuffPo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5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How long did you spend on Facebook?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6858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proportion of the time you spend on a website is its PageRank value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2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How long did you spend on Facebook?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6858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proportion of the time you spend on a website is its PageRank value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is the stationary distribution of this random walk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A6A6A6"/>
                </a:solidFill>
              </a:rPr>
              <a:t>can be computed efficiently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5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504D"/>
                </a:solidFill>
              </a:rPr>
              <a:t>SCOTUS cases ranked by PageRank</a:t>
            </a:r>
            <a:endParaRPr lang="en-US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6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PageRank tends to pick out </a:t>
            </a:r>
            <a:r>
              <a:rPr lang="en-US" b="1" dirty="0" smtClean="0">
                <a:solidFill>
                  <a:srgbClr val="C0504D"/>
                </a:solidFill>
              </a:rPr>
              <a:t>older cases </a:t>
            </a:r>
            <a:r>
              <a:rPr lang="en-US" dirty="0" smtClean="0"/>
              <a:t>that precede </a:t>
            </a:r>
            <a:r>
              <a:rPr lang="en-US" dirty="0" smtClean="0"/>
              <a:t>landmark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81569"/>
            <a:ext cx="9144000" cy="4276430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1. Boyd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v. US </a:t>
            </a:r>
            <a:r>
              <a:rPr lang="en-US" sz="2000" b="1" dirty="0">
                <a:solidFill>
                  <a:srgbClr val="C0504D"/>
                </a:solidFill>
              </a:rPr>
              <a:t>(1886)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: Compulsion of Documents = 4th amendment violation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2. Brown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v. Maryland </a:t>
            </a:r>
            <a:r>
              <a:rPr lang="en-US" sz="2000" b="1" dirty="0">
                <a:solidFill>
                  <a:srgbClr val="C0504D"/>
                </a:solidFill>
              </a:rPr>
              <a:t>(1827)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: Commerce clause, international trade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3. Slaughter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House Cases </a:t>
            </a:r>
            <a:r>
              <a:rPr lang="en-US" sz="2000" b="1" dirty="0">
                <a:solidFill>
                  <a:srgbClr val="C0504D"/>
                </a:solidFill>
              </a:rPr>
              <a:t>(1873)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: 14th amendment beginnings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4. Martin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v. Hunter’s Lessee </a:t>
            </a:r>
            <a:r>
              <a:rPr lang="en-US" sz="2000" b="1" dirty="0">
                <a:solidFill>
                  <a:srgbClr val="C0504D"/>
                </a:solidFill>
              </a:rPr>
              <a:t>(1816)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: SCOTUS can review state supreme courts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5. Davidson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v. New Orleans </a:t>
            </a:r>
            <a:r>
              <a:rPr lang="en-US" sz="2000" b="1" dirty="0">
                <a:solidFill>
                  <a:srgbClr val="C0504D"/>
                </a:solidFill>
              </a:rPr>
              <a:t>(1877)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: 14th amendment beginnings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6. Weeks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v. United States </a:t>
            </a:r>
            <a:r>
              <a:rPr lang="en-US" sz="2000" b="1" dirty="0">
                <a:solidFill>
                  <a:srgbClr val="C0504D"/>
                </a:solidFill>
              </a:rPr>
              <a:t>(1914)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: Fourth amendment seizures, exclusion of evidence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7. Ex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Parte Lange </a:t>
            </a:r>
            <a:r>
              <a:rPr lang="en-US" sz="2000" b="1" dirty="0">
                <a:solidFill>
                  <a:srgbClr val="C0504D"/>
                </a:solidFill>
              </a:rPr>
              <a:t>(1874)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: Double jeopardy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8.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</a:rPr>
              <a:t>Cohens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v. Virginia </a:t>
            </a:r>
            <a:r>
              <a:rPr lang="en-US" sz="2000" b="1" dirty="0">
                <a:solidFill>
                  <a:srgbClr val="C0504D"/>
                </a:solidFill>
              </a:rPr>
              <a:t>(1821)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: SCOTUS review of criminal trials w/constitutional question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9. Murray's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Lessee v. Hoboken Land &amp; Improvement </a:t>
            </a:r>
            <a:r>
              <a:rPr lang="en-US" sz="2000" b="1" dirty="0">
                <a:solidFill>
                  <a:srgbClr val="C0504D"/>
                </a:solidFill>
              </a:rPr>
              <a:t>(1856)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: Due process and debt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8429" y="1935238"/>
            <a:ext cx="344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</a:t>
            </a:r>
            <a:r>
              <a:rPr lang="en-US" dirty="0" smtClean="0"/>
              <a:t>SCOTUS </a:t>
            </a:r>
            <a:r>
              <a:rPr lang="en-US" dirty="0"/>
              <a:t>cases </a:t>
            </a:r>
            <a:r>
              <a:rPr lang="en-US" dirty="0" smtClean="0"/>
              <a:t>by PageRank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0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PageRank tends to pick out older cases that </a:t>
            </a:r>
            <a:r>
              <a:rPr lang="en-US" b="1" dirty="0" smtClean="0">
                <a:solidFill>
                  <a:schemeClr val="accent2"/>
                </a:solidFill>
              </a:rPr>
              <a:t>precede </a:t>
            </a:r>
            <a:r>
              <a:rPr lang="en-US" b="1" dirty="0" smtClean="0">
                <a:solidFill>
                  <a:schemeClr val="accent2"/>
                </a:solidFill>
              </a:rPr>
              <a:t>landmark cases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81569"/>
            <a:ext cx="4064000" cy="4276430"/>
          </a:xfrm>
        </p:spPr>
        <p:txBody>
          <a:bodyPr>
            <a:normAutofit fontScale="77500" lnSpcReduction="20000"/>
          </a:bodyPr>
          <a:lstStyle/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1. Boyd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v. US (1886): Compulsion of Documents = 4th amendment violation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2. Brown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v. Maryland (1827): Commerce clause, international trade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504D"/>
                </a:solidFill>
              </a:rPr>
              <a:t>3. Slaughter </a:t>
            </a:r>
            <a:r>
              <a:rPr lang="en-US" sz="2000" b="1" dirty="0">
                <a:solidFill>
                  <a:srgbClr val="C0504D"/>
                </a:solidFill>
              </a:rPr>
              <a:t>House Cases (1873): 14th amendment beginnings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4. Martin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v. Hunter’s Lessee (1816): SCOTUS can review state supreme courts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5. Davidson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v. New Orleans (1877): 14th amendment beginnings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6. Weeks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v. United States (1914): Fourth amendment seizures, exclusion of evidence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7. Ex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Parte Lange (1874): Double jeopardy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8.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</a:rPr>
              <a:t>Cohens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v. Virginia (1821): SCOTUS review of criminal trials w/constitutional question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9. Murray's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Lessee v. Hoboken Land &amp; Improvement (1856): Due process and debt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19905"/>
            <a:ext cx="344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Top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SCOTUS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cases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by PageRank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39810" y="1600201"/>
            <a:ext cx="5104190" cy="510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first cases about the 14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 smtClean="0"/>
              <a:t>slightly expanded </a:t>
            </a:r>
            <a:r>
              <a:rPr lang="en-US" dirty="0" smtClean="0"/>
              <a:t>the interpretation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5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PageRank tends to pick out older cases that </a:t>
            </a:r>
            <a:r>
              <a:rPr lang="en-US" b="1" dirty="0" smtClean="0">
                <a:solidFill>
                  <a:schemeClr val="accent2"/>
                </a:solidFill>
              </a:rPr>
              <a:t>precede important cases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81569"/>
            <a:ext cx="4064000" cy="4276430"/>
          </a:xfrm>
        </p:spPr>
        <p:txBody>
          <a:bodyPr>
            <a:normAutofit fontScale="77500" lnSpcReduction="20000"/>
          </a:bodyPr>
          <a:lstStyle/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1. Boyd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v. US (1886): Compulsion of Documents = 4th amendment violation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2. Brown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v. Maryland (1827): Commerce clause, international trade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504D"/>
                </a:solidFill>
              </a:rPr>
              <a:t>3. Slaughter </a:t>
            </a:r>
            <a:r>
              <a:rPr lang="en-US" sz="2000" b="1" dirty="0">
                <a:solidFill>
                  <a:srgbClr val="C0504D"/>
                </a:solidFill>
              </a:rPr>
              <a:t>House Cases (1873): 14th amendment beginnings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4. Martin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v. Hunter’s Lessee (1816): SCOTUS can review state supreme courts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5. Davidson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v. New Orleans (1877): 14th amendment beginnings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6. Weeks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v. United States (1914): Fourth amendment seizures, exclusion of evidence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7. Ex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Parte Lange (1874): Double jeopardy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8.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</a:rPr>
              <a:t>Cohens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v. Virginia (1821): SCOTUS review of criminal trials w/constitutional question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9. Murray's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Lessee v. Hoboken Land &amp; Improvement (1856): Due process and debt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19905"/>
            <a:ext cx="344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Top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SCOTUS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cases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by PageRank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39810" y="1600201"/>
            <a:ext cx="5104190" cy="51005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first cases about the 14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 smtClean="0"/>
              <a:t>began expanding the interpretation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not important by itself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 smtClean="0"/>
              <a:t>led to the Civil Rights Act and legalization of gay marriage 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5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PageRank favors older cases</a:t>
            </a:r>
            <a:endParaRPr lang="en-US" dirty="0"/>
          </a:p>
        </p:txBody>
      </p:sp>
      <p:pic>
        <p:nvPicPr>
          <p:cNvPr id="6" name="Picture 5" descr="pagerank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14638" r="6228" b="5281"/>
          <a:stretch/>
        </p:blipFill>
        <p:spPr>
          <a:xfrm>
            <a:off x="1318380" y="1454361"/>
            <a:ext cx="5515430" cy="4762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448353" y="3568658"/>
            <a:ext cx="1125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PageRank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83246" y="6234445"/>
            <a:ext cx="64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7074" y="6150075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1800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4599" y="6149291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54065" y="6150860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1900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0667" y="1458081"/>
            <a:ext cx="2491619" cy="40452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30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Most major digital sources of legal data are not free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6858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LexisNexis,  Bloomberg Law and </a:t>
            </a:r>
            <a:r>
              <a:rPr lang="en-US" dirty="0" err="1" smtClean="0"/>
              <a:t>WestLaw</a:t>
            </a:r>
            <a:r>
              <a:rPr lang="en-US" dirty="0" smtClean="0"/>
              <a:t> all cost money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Large law firms pay for services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Legal data is not owned by anyone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4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Erie RR is </a:t>
            </a:r>
            <a:r>
              <a:rPr lang="en-US" dirty="0"/>
              <a:t>ranked </a:t>
            </a:r>
            <a:r>
              <a:rPr lang="en-US" dirty="0" smtClean="0"/>
              <a:t>94</a:t>
            </a:r>
            <a:r>
              <a:rPr lang="en-US" baseline="30000" dirty="0" smtClean="0"/>
              <a:t>th</a:t>
            </a:r>
            <a:r>
              <a:rPr lang="en-US" dirty="0" smtClean="0"/>
              <a:t>by </a:t>
            </a:r>
            <a:r>
              <a:rPr lang="en-US" dirty="0"/>
              <a:t>PageRank</a:t>
            </a:r>
          </a:p>
        </p:txBody>
      </p:sp>
      <p:pic>
        <p:nvPicPr>
          <p:cNvPr id="6" name="Picture 5" descr="pagerank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14638" r="6228" b="5281"/>
          <a:stretch/>
        </p:blipFill>
        <p:spPr>
          <a:xfrm>
            <a:off x="1318380" y="1454361"/>
            <a:ext cx="5515430" cy="4762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448353" y="3568658"/>
            <a:ext cx="1125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PageRank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83246" y="6234445"/>
            <a:ext cx="64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7074" y="6150075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1800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4599" y="6149291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54065" y="6150860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1900</a:t>
            </a:r>
          </a:p>
        </p:txBody>
      </p:sp>
      <p:sp>
        <p:nvSpPr>
          <p:cNvPr id="10" name="Oval 9"/>
          <p:cNvSpPr/>
          <p:nvPr/>
        </p:nvSpPr>
        <p:spPr>
          <a:xfrm>
            <a:off x="5203939" y="5086772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8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Detroit Lumber is </a:t>
            </a:r>
            <a:r>
              <a:rPr lang="en-US" dirty="0"/>
              <a:t>ranked </a:t>
            </a:r>
            <a:r>
              <a:rPr lang="en-US" dirty="0" smtClean="0"/>
              <a:t>65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by PageRank</a:t>
            </a:r>
          </a:p>
        </p:txBody>
      </p:sp>
      <p:pic>
        <p:nvPicPr>
          <p:cNvPr id="6" name="Picture 5" descr="pagerank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14638" r="6228" b="5281"/>
          <a:stretch/>
        </p:blipFill>
        <p:spPr>
          <a:xfrm>
            <a:off x="1318380" y="1454361"/>
            <a:ext cx="5515430" cy="4762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448353" y="3568658"/>
            <a:ext cx="1125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PageRank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83246" y="6234445"/>
            <a:ext cx="64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7074" y="6150075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1800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4599" y="6149291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54065" y="6150860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1900</a:t>
            </a:r>
          </a:p>
        </p:txBody>
      </p:sp>
      <p:sp>
        <p:nvSpPr>
          <p:cNvPr id="4" name="Oval 3"/>
          <p:cNvSpPr/>
          <p:nvPr/>
        </p:nvSpPr>
        <p:spPr>
          <a:xfrm>
            <a:off x="4519833" y="4995332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4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504D"/>
                </a:solidFill>
              </a:rPr>
              <a:t>Why PageRank favors older cases</a:t>
            </a:r>
            <a:endParaRPr lang="en-US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3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PageRank in a DAG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5029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a </a:t>
            </a:r>
            <a:r>
              <a:rPr lang="en-US" b="1" dirty="0" smtClean="0">
                <a:solidFill>
                  <a:srgbClr val="C0504D"/>
                </a:solidFill>
              </a:rPr>
              <a:t>d</a:t>
            </a:r>
            <a:r>
              <a:rPr lang="en-US" dirty="0" smtClean="0"/>
              <a:t>irect, </a:t>
            </a:r>
            <a:r>
              <a:rPr lang="en-US" b="1" dirty="0" smtClean="0">
                <a:solidFill>
                  <a:srgbClr val="C0504D"/>
                </a:solidFill>
              </a:rPr>
              <a:t>a</a:t>
            </a:r>
            <a:r>
              <a:rPr lang="en-US" dirty="0" smtClean="0"/>
              <a:t>cyclic </a:t>
            </a:r>
            <a:r>
              <a:rPr lang="en-US" b="1" dirty="0" smtClean="0">
                <a:solidFill>
                  <a:srgbClr val="C0504D"/>
                </a:solidFill>
              </a:rPr>
              <a:t>g</a:t>
            </a:r>
            <a:r>
              <a:rPr lang="en-US" dirty="0" smtClean="0"/>
              <a:t>raph the random surfer will usually go backwards in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random walk prefers to hang out in older cases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8600" y="3297164"/>
            <a:ext cx="457200" cy="4572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77217" y="5019959"/>
            <a:ext cx="457200" cy="4572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10" idx="3"/>
            <a:endCxn id="5" idx="7"/>
          </p:cNvCxnSpPr>
          <p:nvPr/>
        </p:nvCxnSpPr>
        <p:spPr>
          <a:xfrm flipH="1">
            <a:off x="1767462" y="4144609"/>
            <a:ext cx="491580" cy="94230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5"/>
            <a:endCxn id="5" idx="1"/>
          </p:cNvCxnSpPr>
          <p:nvPr/>
        </p:nvCxnSpPr>
        <p:spPr>
          <a:xfrm>
            <a:off x="618845" y="3687409"/>
            <a:ext cx="825327" cy="139950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192087" y="3754364"/>
            <a:ext cx="457200" cy="4572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15572" y="2168678"/>
            <a:ext cx="457200" cy="4572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1" idx="3"/>
            <a:endCxn id="4" idx="7"/>
          </p:cNvCxnSpPr>
          <p:nvPr/>
        </p:nvCxnSpPr>
        <p:spPr>
          <a:xfrm flipH="1">
            <a:off x="618845" y="2558923"/>
            <a:ext cx="663682" cy="80519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5"/>
            <a:endCxn id="10" idx="1"/>
          </p:cNvCxnSpPr>
          <p:nvPr/>
        </p:nvCxnSpPr>
        <p:spPr>
          <a:xfrm>
            <a:off x="1605817" y="2558923"/>
            <a:ext cx="653225" cy="126239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" idx="6"/>
            <a:endCxn id="10" idx="2"/>
          </p:cNvCxnSpPr>
          <p:nvPr/>
        </p:nvCxnSpPr>
        <p:spPr>
          <a:xfrm>
            <a:off x="685800" y="3525764"/>
            <a:ext cx="1506287" cy="45720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506" y="2737579"/>
            <a:ext cx="65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119025" y="1750572"/>
            <a:ext cx="65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933895" y="5107827"/>
            <a:ext cx="65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496888" y="3407232"/>
            <a:ext cx="65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3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PageRank in a DAG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5029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a </a:t>
            </a:r>
            <a:r>
              <a:rPr lang="en-US" b="1" dirty="0" smtClean="0">
                <a:solidFill>
                  <a:srgbClr val="C0504D"/>
                </a:solidFill>
              </a:rPr>
              <a:t>d</a:t>
            </a:r>
            <a:r>
              <a:rPr lang="en-US" dirty="0" smtClean="0"/>
              <a:t>irect, </a:t>
            </a:r>
            <a:r>
              <a:rPr lang="en-US" b="1" dirty="0" smtClean="0">
                <a:solidFill>
                  <a:srgbClr val="C0504D"/>
                </a:solidFill>
              </a:rPr>
              <a:t>a</a:t>
            </a:r>
            <a:r>
              <a:rPr lang="en-US" dirty="0" smtClean="0"/>
              <a:t>cyclic </a:t>
            </a:r>
            <a:r>
              <a:rPr lang="en-US" b="1" dirty="0" smtClean="0">
                <a:solidFill>
                  <a:srgbClr val="C0504D"/>
                </a:solidFill>
              </a:rPr>
              <a:t>g</a:t>
            </a:r>
            <a:r>
              <a:rPr lang="en-US" dirty="0" smtClean="0"/>
              <a:t>raph the random surfer will usually go backwards in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random walk prefers to hang out in older cases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8600" y="3297164"/>
            <a:ext cx="457200" cy="4572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77217" y="5019959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10" idx="3"/>
            <a:endCxn id="5" idx="7"/>
          </p:cNvCxnSpPr>
          <p:nvPr/>
        </p:nvCxnSpPr>
        <p:spPr>
          <a:xfrm flipH="1">
            <a:off x="1767462" y="4144609"/>
            <a:ext cx="491580" cy="94230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5"/>
            <a:endCxn id="5" idx="1"/>
          </p:cNvCxnSpPr>
          <p:nvPr/>
        </p:nvCxnSpPr>
        <p:spPr>
          <a:xfrm>
            <a:off x="618845" y="3687409"/>
            <a:ext cx="825327" cy="139950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192087" y="3754364"/>
            <a:ext cx="457200" cy="4572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15572" y="2168678"/>
            <a:ext cx="457200" cy="4572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1" idx="3"/>
            <a:endCxn id="4" idx="7"/>
          </p:cNvCxnSpPr>
          <p:nvPr/>
        </p:nvCxnSpPr>
        <p:spPr>
          <a:xfrm flipH="1">
            <a:off x="618845" y="2558923"/>
            <a:ext cx="663682" cy="80519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5"/>
            <a:endCxn id="10" idx="1"/>
          </p:cNvCxnSpPr>
          <p:nvPr/>
        </p:nvCxnSpPr>
        <p:spPr>
          <a:xfrm>
            <a:off x="1605817" y="2558923"/>
            <a:ext cx="653225" cy="126239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" idx="6"/>
            <a:endCxn id="10" idx="2"/>
          </p:cNvCxnSpPr>
          <p:nvPr/>
        </p:nvCxnSpPr>
        <p:spPr>
          <a:xfrm>
            <a:off x="685800" y="3525764"/>
            <a:ext cx="1506287" cy="45720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506" y="2737579"/>
            <a:ext cx="65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119025" y="1750572"/>
            <a:ext cx="65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933895" y="5107827"/>
            <a:ext cx="65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496888" y="3407232"/>
            <a:ext cx="65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3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504D"/>
                </a:solidFill>
              </a:rPr>
              <a:t>Other measures of vertex importance</a:t>
            </a:r>
            <a:endParaRPr lang="en-US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9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err="1">
                <a:solidFill>
                  <a:srgbClr val="C0504D"/>
                </a:solidFill>
              </a:rPr>
              <a:t>B</a:t>
            </a:r>
            <a:r>
              <a:rPr lang="en-US" b="1" dirty="0" err="1" smtClean="0">
                <a:solidFill>
                  <a:srgbClr val="C0504D"/>
                </a:solidFill>
              </a:rPr>
              <a:t>etweenness</a:t>
            </a:r>
            <a:r>
              <a:rPr lang="en-US" b="1" dirty="0" smtClean="0">
                <a:solidFill>
                  <a:srgbClr val="C0504D"/>
                </a:solidFill>
              </a:rPr>
              <a:t> centrality </a:t>
            </a:r>
            <a:r>
              <a:rPr lang="en-US" dirty="0" smtClean="0"/>
              <a:t>is similar to closeness centrality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6858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seeks cases that tend to lie “between” other cases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also favored procedural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8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504D"/>
                </a:solidFill>
              </a:rPr>
              <a:t>Hubs/authorities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C0504D"/>
                </a:solidFill>
              </a:rPr>
              <a:t>eigenvector centrality</a:t>
            </a:r>
            <a:r>
              <a:rPr lang="en-US" b="1" dirty="0" smtClean="0"/>
              <a:t> </a:t>
            </a:r>
            <a:r>
              <a:rPr lang="en-US" dirty="0" smtClean="0"/>
              <a:t>picked similar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68580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 case is important if it is cited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 lot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by other important cases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both favor substantive cases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First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Amendment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law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Authority scores match well with legal expert opinion </a:t>
            </a:r>
            <a:r>
              <a:rPr lang="en-US" dirty="0" smtClean="0"/>
              <a:t>(Fowler </a:t>
            </a:r>
            <a:r>
              <a:rPr lang="en-US" dirty="0"/>
              <a:t>et all, </a:t>
            </a:r>
            <a:r>
              <a:rPr lang="en-US" dirty="0" smtClean="0"/>
              <a:t>2008)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6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Authority scores are a promising metric</a:t>
            </a:r>
            <a:endParaRPr lang="en-US" dirty="0"/>
          </a:p>
        </p:txBody>
      </p:sp>
      <p:pic>
        <p:nvPicPr>
          <p:cNvPr id="4" name="Picture 3" descr="auth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" t="3378" r="7327" b="4267"/>
          <a:stretch/>
        </p:blipFill>
        <p:spPr>
          <a:xfrm>
            <a:off x="568475" y="1596571"/>
            <a:ext cx="4826001" cy="4892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458729" y="3714025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Authority Score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55151" y="6488668"/>
            <a:ext cx="64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0599" y="6404298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1800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229" y="6403514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08260" y="6405083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1900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039810" y="1600201"/>
            <a:ext cx="5104190" cy="510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71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Authority did not identify Detroit Lumber as a top 10 case</a:t>
            </a:r>
            <a:endParaRPr lang="en-US" dirty="0"/>
          </a:p>
        </p:txBody>
      </p:sp>
      <p:pic>
        <p:nvPicPr>
          <p:cNvPr id="4" name="Picture 3" descr="auth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" t="3378" r="7327" b="4267"/>
          <a:stretch/>
        </p:blipFill>
        <p:spPr>
          <a:xfrm>
            <a:off x="568475" y="1596571"/>
            <a:ext cx="4826001" cy="4892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458729" y="3714025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Authority Score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55151" y="6488668"/>
            <a:ext cx="64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0599" y="6404298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1800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229" y="6403514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08260" y="6405083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1900</a:t>
            </a:r>
          </a:p>
        </p:txBody>
      </p:sp>
      <p:sp>
        <p:nvSpPr>
          <p:cNvPr id="12" name="Oval 11"/>
          <p:cNvSpPr/>
          <p:nvPr/>
        </p:nvSpPr>
        <p:spPr>
          <a:xfrm>
            <a:off x="3386667" y="362857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6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Free Law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8588" y="1417638"/>
            <a:ext cx="5788211" cy="4821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501</a:t>
            </a:r>
            <a:r>
              <a:rPr lang="en-US" dirty="0"/>
              <a:t>(c)(3) non-</a:t>
            </a:r>
            <a:r>
              <a:rPr lang="en-US" dirty="0" smtClean="0"/>
              <a:t>profit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provide free, public, and permanent access to primary legal materials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on the Internet for educational, charitable, and scientific purposes to the benefit of the general public and the public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interest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2941" y="42881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247652"/>
            <a:ext cx="1887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freelawproject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mlissner</a:t>
            </a:r>
            <a:endParaRPr lang="en-US" dirty="0"/>
          </a:p>
        </p:txBody>
      </p:sp>
      <p:pic>
        <p:nvPicPr>
          <p:cNvPr id="7" name="Picture 6" descr="FLP du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4" y="5408705"/>
            <a:ext cx="2303785" cy="8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0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Authority scores favor cases from the middle of the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pic>
        <p:nvPicPr>
          <p:cNvPr id="4" name="Picture 3" descr="auth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" t="3378" r="7327" b="4267"/>
          <a:stretch/>
        </p:blipFill>
        <p:spPr>
          <a:xfrm>
            <a:off x="568475" y="1596571"/>
            <a:ext cx="4826001" cy="4892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458729" y="3714025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Authority Score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55151" y="6488668"/>
            <a:ext cx="64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0599" y="6404298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1800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229" y="6403514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08260" y="6405083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1900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65069" y="1966081"/>
            <a:ext cx="2332646" cy="40452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1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Every dog has its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6858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here is </a:t>
            </a:r>
            <a:r>
              <a:rPr lang="en-US" b="1" dirty="0" smtClean="0">
                <a:solidFill>
                  <a:srgbClr val="C0504D"/>
                </a:solidFill>
              </a:rPr>
              <a:t>not a best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 smtClean="0"/>
              <a:t>measure of case importance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ifferent measures favor different latent qualities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1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Improvements to case recommendation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6858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</a:t>
            </a:r>
            <a:r>
              <a:rPr lang="en-US" dirty="0" smtClean="0"/>
              <a:t>se other notions of vertex importance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authorities score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mplement multiple recommendation systems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A6A6A6"/>
                </a:solidFill>
              </a:rPr>
              <a:t>procedural vs. substantive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nclude time decay term for case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2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504D"/>
                </a:solidFill>
              </a:rPr>
              <a:t>Community Detection</a:t>
            </a:r>
            <a:endParaRPr lang="en-US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3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504D"/>
                </a:solidFill>
              </a:rPr>
              <a:t>Community detection </a:t>
            </a:r>
            <a:r>
              <a:rPr lang="en-US" dirty="0" smtClean="0"/>
              <a:t>clusters the nodes in a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3" y="1926772"/>
            <a:ext cx="8686800" cy="20646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2"/>
                </a:solidFill>
              </a:rPr>
              <a:t>community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is a group of nodes that are densely connected to each other, but sparsely connected with the rest of the graph</a:t>
            </a:r>
            <a:endParaRPr lang="en-US" dirty="0"/>
          </a:p>
        </p:txBody>
      </p:sp>
      <p:pic>
        <p:nvPicPr>
          <p:cNvPr id="4" name="Picture 3" descr="Screenshot 2016-09-14 18.33.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/>
          <a:stretch/>
        </p:blipFill>
        <p:spPr>
          <a:xfrm>
            <a:off x="3060095" y="3392210"/>
            <a:ext cx="3362476" cy="3465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2571" y="5829905"/>
            <a:ext cx="239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Stanley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0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Community Detection applied James’ Facebook network discovered his college friends and high school friends</a:t>
            </a:r>
            <a:endParaRPr lang="en-US" dirty="0"/>
          </a:p>
        </p:txBody>
      </p:sp>
      <p:pic>
        <p:nvPicPr>
          <p:cNvPr id="4" name="Picture 3" descr="JW_facebook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 b="7717"/>
          <a:stretch/>
        </p:blipFill>
        <p:spPr>
          <a:xfrm>
            <a:off x="254002" y="2284308"/>
            <a:ext cx="4064000" cy="4162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2859" y="6428191"/>
            <a:ext cx="145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Nobel, 2016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0" y="2195713"/>
            <a:ext cx="4572000" cy="423333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</a:t>
            </a:r>
            <a:r>
              <a:rPr lang="en-US" dirty="0" smtClean="0"/>
              <a:t>xtraction of </a:t>
            </a:r>
            <a:r>
              <a:rPr lang="en-US" b="1" dirty="0" smtClean="0"/>
              <a:t>S</a:t>
            </a:r>
            <a:r>
              <a:rPr lang="en-US" dirty="0" smtClean="0"/>
              <a:t>tatistically </a:t>
            </a:r>
            <a:r>
              <a:rPr lang="en-US" b="1" dirty="0"/>
              <a:t>S</a:t>
            </a:r>
            <a:r>
              <a:rPr lang="en-US" dirty="0"/>
              <a:t>ignificant </a:t>
            </a:r>
            <a:r>
              <a:rPr lang="en-US" b="1" dirty="0" smtClean="0"/>
              <a:t>C</a:t>
            </a:r>
            <a:r>
              <a:rPr lang="en-US" dirty="0" smtClean="0"/>
              <a:t>ommunities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discovered 7 communities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8201" y="6429046"/>
            <a:ext cx="156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Wilson,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4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Community detection is </a:t>
            </a:r>
            <a:r>
              <a:rPr lang="en-US" b="1" dirty="0">
                <a:solidFill>
                  <a:schemeClr val="accent2"/>
                </a:solidFill>
              </a:rPr>
              <a:t>unsupervised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6858000" cy="502799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Optimization</a:t>
            </a:r>
          </a:p>
          <a:p>
            <a:pPr marL="0" indent="0">
              <a:buNone/>
            </a:pPr>
            <a:r>
              <a:rPr lang="en-US" dirty="0" smtClean="0"/>
              <a:t>	Spectral Clustering </a:t>
            </a:r>
            <a:r>
              <a:rPr lang="en-US" dirty="0" smtClean="0">
                <a:solidFill>
                  <a:srgbClr val="A6A6A6"/>
                </a:solidFill>
              </a:rPr>
              <a:t>(Ng et al, 2002)</a:t>
            </a:r>
          </a:p>
          <a:p>
            <a:pPr marL="0" indent="0">
              <a:buNone/>
            </a:pPr>
            <a:r>
              <a:rPr lang="en-US" dirty="0" smtClean="0"/>
              <a:t>	Min-cut </a:t>
            </a:r>
            <a:r>
              <a:rPr lang="en-US" dirty="0" smtClean="0">
                <a:solidFill>
                  <a:srgbClr val="A6A6A6"/>
                </a:solidFill>
              </a:rPr>
              <a:t>(Goldberg et al, 1998)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MLE or posterior inference</a:t>
            </a:r>
          </a:p>
          <a:p>
            <a:pPr marL="0" indent="0">
              <a:buNone/>
            </a:pPr>
            <a:r>
              <a:rPr lang="en-US" dirty="0" smtClean="0"/>
              <a:t>	Stochastic Block Model </a:t>
            </a:r>
            <a:r>
              <a:rPr lang="en-US" dirty="0" smtClean="0">
                <a:solidFill>
                  <a:srgbClr val="A6A6A6"/>
                </a:solidFill>
              </a:rPr>
              <a:t>(</a:t>
            </a:r>
            <a:r>
              <a:rPr lang="en-US" dirty="0" err="1" smtClean="0">
                <a:solidFill>
                  <a:srgbClr val="A6A6A6"/>
                </a:solidFill>
              </a:rPr>
              <a:t>Snijders</a:t>
            </a:r>
            <a:r>
              <a:rPr lang="en-US" dirty="0" smtClean="0">
                <a:solidFill>
                  <a:srgbClr val="A6A6A6"/>
                </a:solidFill>
              </a:rPr>
              <a:t>, 1997)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Statistical significance</a:t>
            </a:r>
          </a:p>
          <a:p>
            <a:pPr marL="0" indent="0">
              <a:buNone/>
            </a:pPr>
            <a:r>
              <a:rPr lang="en-US" dirty="0" smtClean="0"/>
              <a:t>	ESSC </a:t>
            </a:r>
            <a:r>
              <a:rPr lang="en-US" dirty="0" smtClean="0">
                <a:solidFill>
                  <a:srgbClr val="A6A6A6"/>
                </a:solidFill>
              </a:rPr>
              <a:t>(Wilson et al, 2014)</a:t>
            </a:r>
          </a:p>
          <a:p>
            <a:pPr marL="0" indent="0">
              <a:buNone/>
            </a:pPr>
            <a:r>
              <a:rPr lang="en-US" dirty="0" smtClean="0"/>
              <a:t>	Modularity </a:t>
            </a:r>
            <a:r>
              <a:rPr lang="en-US" dirty="0" smtClean="0">
                <a:solidFill>
                  <a:srgbClr val="A6A6A6"/>
                </a:solidFill>
              </a:rPr>
              <a:t>(Newman et al, 2004)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Random Walk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Walktrap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A6A6A6"/>
                </a:solidFill>
              </a:rPr>
              <a:t>(Pons et al)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Hierarchical clustering</a:t>
            </a:r>
          </a:p>
          <a:p>
            <a:pPr marL="0" indent="0">
              <a:buNone/>
            </a:pPr>
            <a:r>
              <a:rPr lang="en-US" dirty="0" smtClean="0"/>
              <a:t>	Edge </a:t>
            </a:r>
            <a:r>
              <a:rPr lang="en-US" dirty="0" err="1" smtClean="0"/>
              <a:t>Betweenness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A6A6A6"/>
                </a:solidFill>
              </a:rPr>
              <a:t>(</a:t>
            </a:r>
            <a:r>
              <a:rPr lang="en-US" dirty="0">
                <a:solidFill>
                  <a:srgbClr val="A6A6A6"/>
                </a:solidFill>
              </a:rPr>
              <a:t>Newman et al, </a:t>
            </a:r>
            <a:r>
              <a:rPr lang="en-US" dirty="0" smtClean="0">
                <a:solidFill>
                  <a:srgbClr val="A6A6A6"/>
                </a:solidFill>
              </a:rPr>
              <a:t>2002)</a:t>
            </a:r>
            <a:endParaRPr lang="en-US" dirty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4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There are several communities we might expect to find in the legal citation network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201333"/>
            <a:ext cx="6858000" cy="41062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Court jurisdictions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A6A6A6"/>
                </a:solidFill>
              </a:rPr>
              <a:t>SCOTUS, NC court of appeals, </a:t>
            </a:r>
            <a:r>
              <a:rPr lang="en-US" dirty="0" err="1" smtClean="0">
                <a:solidFill>
                  <a:srgbClr val="A6A6A6"/>
                </a:solidFill>
              </a:rPr>
              <a:t>etc</a:t>
            </a:r>
            <a:endParaRPr lang="en-US" dirty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Geography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A6A6A6"/>
                </a:solidFill>
              </a:rPr>
              <a:t>North East</a:t>
            </a:r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  <a:p>
            <a:pPr marL="0" indent="0">
              <a:buNone/>
            </a:pPr>
            <a:r>
              <a:rPr lang="en-US" dirty="0" smtClean="0"/>
              <a:t>Areas of the law</a:t>
            </a:r>
          </a:p>
        </p:txBody>
      </p:sp>
    </p:spTree>
    <p:extLst>
      <p:ext uri="{BB962C8B-B14F-4D97-AF65-F5344CB8AC3E}">
        <p14:creationId xmlns:p14="http://schemas.microsoft.com/office/powerpoint/2010/main" val="177450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Summary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Major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6858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Open legal data is important because court opinions are law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Different notions of vertex importance get at different latent qualities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PageRank favors older cases in a citation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1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Court Listener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110" y="1417638"/>
            <a:ext cx="5480689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~ 3 million legal opinions</a:t>
            </a:r>
          </a:p>
          <a:p>
            <a:pPr marL="0" indent="0">
              <a:buNone/>
            </a:pPr>
            <a:r>
              <a:rPr lang="en-US" dirty="0">
                <a:solidFill>
                  <a:srgbClr val="A6A6A6"/>
                </a:solidFill>
              </a:rPr>
              <a:t>opinion text, citations, date, judges, </a:t>
            </a:r>
            <a:r>
              <a:rPr lang="en-US" dirty="0" err="1">
                <a:solidFill>
                  <a:srgbClr val="A6A6A6"/>
                </a:solidFill>
              </a:rPr>
              <a:t>etc</a:t>
            </a:r>
            <a:endParaRPr lang="en-US" dirty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FLP du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4" y="4911537"/>
            <a:ext cx="2677033" cy="9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7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C0504D"/>
                </a:solidFill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407786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Fit probabilistic models for network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68580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Preferential attachment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Preferential attachment with aging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 using other measures of vertex importance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Include covariates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opinion text, judge, jurisdiction, date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65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Use the </a:t>
            </a:r>
            <a:r>
              <a:rPr lang="en-US" b="1" dirty="0" smtClean="0">
                <a:solidFill>
                  <a:srgbClr val="C0504D"/>
                </a:solidFill>
              </a:rPr>
              <a:t>text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 smtClean="0"/>
              <a:t>data of the opinions </a:t>
            </a:r>
            <a:r>
              <a:rPr lang="en-US" b="1" dirty="0" smtClean="0"/>
              <a:t>and</a:t>
            </a:r>
            <a:r>
              <a:rPr lang="en-US" dirty="0" smtClean="0"/>
              <a:t> the </a:t>
            </a:r>
            <a:r>
              <a:rPr lang="en-US" b="1" dirty="0" smtClean="0">
                <a:solidFill>
                  <a:srgbClr val="C0504D"/>
                </a:solidFill>
              </a:rPr>
              <a:t>citation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6858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Compare text based opinion clustering with network based opinion clustering</a:t>
            </a:r>
          </a:p>
          <a:p>
            <a:pPr marL="0" indent="0">
              <a:buNone/>
            </a:pPr>
            <a:r>
              <a:rPr lang="en-US" dirty="0" smtClean="0"/>
              <a:t>Topic modeling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 both text and citation information to infer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504D"/>
                </a:solidFill>
              </a:rPr>
              <a:t>Contributors</a:t>
            </a:r>
            <a:endParaRPr lang="en-US" b="1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6858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Brendan </a:t>
            </a:r>
            <a:r>
              <a:rPr lang="en-US" b="1" dirty="0" err="1" smtClean="0"/>
              <a:t>Schneiderman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Iain Carmichael</a:t>
            </a:r>
          </a:p>
          <a:p>
            <a:pPr marL="0" indent="0">
              <a:buNone/>
            </a:pPr>
            <a:r>
              <a:rPr lang="en-US" b="1" dirty="0" smtClean="0"/>
              <a:t>James </a:t>
            </a:r>
            <a:r>
              <a:rPr lang="en-US" b="1" dirty="0" err="1" smtClean="0"/>
              <a:t>Jushchuk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James </a:t>
            </a:r>
            <a:r>
              <a:rPr lang="en-US" b="1" dirty="0" err="1" smtClean="0"/>
              <a:t>Wudel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Michael Kim</a:t>
            </a:r>
          </a:p>
          <a:p>
            <a:pPr marL="0" indent="0">
              <a:buNone/>
            </a:pPr>
            <a:r>
              <a:rPr lang="en-US" b="1" dirty="0" smtClean="0"/>
              <a:t>Shankar </a:t>
            </a:r>
            <a:r>
              <a:rPr lang="en-US" b="1" dirty="0" err="1" smtClean="0"/>
              <a:t>Bhamidi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/idc9/law-net</a:t>
            </a:r>
          </a:p>
        </p:txBody>
      </p:sp>
    </p:spTree>
    <p:extLst>
      <p:ext uri="{BB962C8B-B14F-4D97-AF65-F5344CB8AC3E}">
        <p14:creationId xmlns:p14="http://schemas.microsoft.com/office/powerpoint/2010/main" val="126572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Goldberg, Andrew V., and Kostas </a:t>
            </a:r>
            <a:r>
              <a:rPr lang="en-US" dirty="0" err="1"/>
              <a:t>Tsioutsiouliklis</a:t>
            </a:r>
            <a:r>
              <a:rPr lang="en-US" dirty="0"/>
              <a:t>. "Cut Tree Algorithms: An Experimental Study." </a:t>
            </a:r>
            <a:r>
              <a:rPr lang="en-US" i="1" dirty="0"/>
              <a:t>Journal of Algorithms</a:t>
            </a:r>
            <a:r>
              <a:rPr lang="en-US" dirty="0"/>
              <a:t> 38.1 (2001): 51-83. Web.</a:t>
            </a:r>
          </a:p>
          <a:p>
            <a:r>
              <a:rPr lang="en-US" dirty="0" err="1"/>
              <a:t>Kolaczyk</a:t>
            </a:r>
            <a:r>
              <a:rPr lang="en-US" dirty="0"/>
              <a:t>, Eric D. </a:t>
            </a:r>
            <a:r>
              <a:rPr lang="en-US" i="1" dirty="0"/>
              <a:t>Statistical Analysis of Network Data: Methods and Models</a:t>
            </a:r>
            <a:r>
              <a:rPr lang="en-US" dirty="0"/>
              <a:t>. New York: Springer, 2009. Print.</a:t>
            </a:r>
          </a:p>
          <a:p>
            <a:r>
              <a:rPr lang="en-US" dirty="0"/>
              <a:t>Murphy, Kevin P. </a:t>
            </a:r>
            <a:r>
              <a:rPr lang="en-US" i="1" dirty="0"/>
              <a:t>Machine Learning: A Probabilistic Perspective</a:t>
            </a:r>
            <a:r>
              <a:rPr lang="en-US" dirty="0"/>
              <a:t>. Cambridge, MA: MIT, 2012. Print.</a:t>
            </a:r>
          </a:p>
          <a:p>
            <a:r>
              <a:rPr lang="en-US" dirty="0"/>
              <a:t>Newman, M. E. J., and M. Girvan. "Finding and Evaluating Community Structure in Networks." </a:t>
            </a:r>
            <a:r>
              <a:rPr lang="en-US" i="1" dirty="0"/>
              <a:t>Physical Review E Phys. Rev. E</a:t>
            </a:r>
            <a:r>
              <a:rPr lang="en-US" dirty="0"/>
              <a:t> 69.2 (2004): n. </a:t>
            </a:r>
            <a:r>
              <a:rPr lang="en-US" dirty="0" err="1"/>
              <a:t>pag</a:t>
            </a:r>
            <a:r>
              <a:rPr lang="en-US" dirty="0"/>
              <a:t>. Web.</a:t>
            </a:r>
          </a:p>
          <a:p>
            <a:r>
              <a:rPr lang="en-US" dirty="0"/>
              <a:t>Newman, M.E.J., and M. Girvan. "Community Structure in Social and Biological Networks." </a:t>
            </a:r>
            <a:r>
              <a:rPr lang="en-US" i="1" dirty="0"/>
              <a:t>Proc. Natl. Acad. Sci.</a:t>
            </a:r>
            <a:r>
              <a:rPr lang="en-US" dirty="0"/>
              <a:t> 99.12 (2002): 7821-826. Web.</a:t>
            </a:r>
          </a:p>
          <a:p>
            <a:r>
              <a:rPr lang="en-US" dirty="0"/>
              <a:t>Ng, Andrew Y., Michael Jordan I., and </a:t>
            </a:r>
            <a:r>
              <a:rPr lang="en-US" dirty="0" err="1"/>
              <a:t>Yair</a:t>
            </a:r>
            <a:r>
              <a:rPr lang="en-US" dirty="0"/>
              <a:t> Weiss. "On Spectral Clustering: Analysis and an Algorithm." </a:t>
            </a:r>
            <a:r>
              <a:rPr lang="en-US" i="1" dirty="0"/>
              <a:t>NIPS Conference</a:t>
            </a:r>
            <a:r>
              <a:rPr lang="en-US" dirty="0"/>
              <a:t> (2002): n. </a:t>
            </a:r>
            <a:r>
              <a:rPr lang="en-US" dirty="0" err="1"/>
              <a:t>pag</a:t>
            </a:r>
            <a:r>
              <a:rPr lang="en-US" dirty="0"/>
              <a:t>. Web.</a:t>
            </a:r>
          </a:p>
          <a:p>
            <a:r>
              <a:rPr lang="en-US" dirty="0"/>
              <a:t>Pons, Pascal, and </a:t>
            </a:r>
            <a:r>
              <a:rPr lang="en-US" dirty="0" err="1"/>
              <a:t>Matthieu</a:t>
            </a:r>
            <a:r>
              <a:rPr lang="en-US" dirty="0"/>
              <a:t> </a:t>
            </a:r>
            <a:r>
              <a:rPr lang="en-US" dirty="0" err="1"/>
              <a:t>Latapy</a:t>
            </a:r>
            <a:r>
              <a:rPr lang="en-US" dirty="0"/>
              <a:t>. "Computing Communities in Large Networks Using Random Walks." </a:t>
            </a:r>
            <a:r>
              <a:rPr lang="en-US" i="1" dirty="0"/>
              <a:t>Computer and Information Sciences - ISCIS 2005 Lecture Notes in Computer Science</a:t>
            </a:r>
            <a:r>
              <a:rPr lang="en-US" dirty="0"/>
              <a:t> (2005): 284-93. Web.</a:t>
            </a:r>
          </a:p>
          <a:p>
            <a:r>
              <a:rPr lang="en-US" dirty="0" err="1"/>
              <a:t>Snijders</a:t>
            </a:r>
            <a:r>
              <a:rPr lang="en-US" dirty="0"/>
              <a:t>, Tom </a:t>
            </a:r>
            <a:r>
              <a:rPr lang="en-US" dirty="0" err="1"/>
              <a:t>A.b</a:t>
            </a:r>
            <a:r>
              <a:rPr lang="en-US" dirty="0"/>
              <a:t>., and Krzysztof </a:t>
            </a:r>
            <a:r>
              <a:rPr lang="en-US" dirty="0" err="1"/>
              <a:t>Nowicki</a:t>
            </a:r>
            <a:r>
              <a:rPr lang="en-US" dirty="0"/>
              <a:t>. "Estimation and Prediction for Stochastic </a:t>
            </a:r>
            <a:r>
              <a:rPr lang="en-US" dirty="0" err="1"/>
              <a:t>Blockmodels</a:t>
            </a:r>
            <a:r>
              <a:rPr lang="en-US" dirty="0"/>
              <a:t> for Graphs with Latent Block Structure." </a:t>
            </a:r>
            <a:r>
              <a:rPr lang="en-US" i="1" dirty="0"/>
              <a:t>Journal of Classification</a:t>
            </a:r>
            <a:r>
              <a:rPr lang="en-US" dirty="0"/>
              <a:t> 14.1 (1997): 75-100. Web.</a:t>
            </a:r>
          </a:p>
          <a:p>
            <a:r>
              <a:rPr lang="en-US" dirty="0"/>
              <a:t>Wilson, James D., Simi Wang, Peter </a:t>
            </a:r>
            <a:r>
              <a:rPr lang="en-US" dirty="0" err="1"/>
              <a:t>Mucha</a:t>
            </a:r>
            <a:r>
              <a:rPr lang="en-US" dirty="0"/>
              <a:t> J., Shankar </a:t>
            </a:r>
            <a:r>
              <a:rPr lang="en-US" dirty="0" err="1"/>
              <a:t>Bhamidi</a:t>
            </a:r>
            <a:r>
              <a:rPr lang="en-US" dirty="0"/>
              <a:t>, and Andrew Nobel B. "A Testing Based Extraction Algorithm for Identifying Significant Communities in Networks." </a:t>
            </a:r>
            <a:r>
              <a:rPr lang="en-US" i="1" dirty="0"/>
              <a:t>The Annals of Applied Statistics</a:t>
            </a:r>
            <a:r>
              <a:rPr lang="en-US" dirty="0"/>
              <a:t> 8.3 (2014): 1853-891. Web.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47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Human </a:t>
            </a:r>
            <a:r>
              <a:rPr lang="en-US" i="1" dirty="0" err="1"/>
              <a:t>Connectome</a:t>
            </a:r>
            <a:r>
              <a:rPr lang="en-US" i="1" dirty="0"/>
              <a:t> </a:t>
            </a:r>
            <a:r>
              <a:rPr lang="en-US" dirty="0"/>
              <a:t>Project. http://</a:t>
            </a:r>
            <a:r>
              <a:rPr lang="en-US" dirty="0" err="1"/>
              <a:t>www.humanconnectomeproject.org</a:t>
            </a:r>
            <a:r>
              <a:rPr lang="en-US" dirty="0"/>
              <a:t>/, </a:t>
            </a:r>
            <a:r>
              <a:rPr lang="en-US" dirty="0" err="1"/>
              <a:t>n.d.</a:t>
            </a:r>
            <a:r>
              <a:rPr lang="en-US" dirty="0"/>
              <a:t> Web. 10 Sept. 2016</a:t>
            </a:r>
            <a:r>
              <a:rPr lang="en-US" dirty="0" smtClean="0"/>
              <a:t>.</a:t>
            </a:r>
          </a:p>
          <a:p>
            <a:r>
              <a:rPr lang="it-IT" dirty="0" err="1"/>
              <a:t>Neurodata</a:t>
            </a:r>
            <a:r>
              <a:rPr lang="it-IT" dirty="0"/>
              <a:t>. http://</a:t>
            </a:r>
            <a:r>
              <a:rPr lang="it-IT" dirty="0" err="1"/>
              <a:t>neurodata.io</a:t>
            </a:r>
            <a:r>
              <a:rPr lang="it-IT" dirty="0"/>
              <a:t>/, </a:t>
            </a:r>
            <a:r>
              <a:rPr lang="it-IT" dirty="0" err="1"/>
              <a:t>n.d.</a:t>
            </a:r>
            <a:r>
              <a:rPr lang="it-IT" dirty="0"/>
              <a:t> Web. 10 </a:t>
            </a:r>
            <a:r>
              <a:rPr lang="it-IT" dirty="0" err="1"/>
              <a:t>Sept</a:t>
            </a:r>
            <a:r>
              <a:rPr lang="it-IT" dirty="0"/>
              <a:t>. 2016</a:t>
            </a:r>
            <a:r>
              <a:rPr lang="it-IT" dirty="0" smtClean="0"/>
              <a:t>. </a:t>
            </a:r>
            <a:r>
              <a:rPr lang="en-US" dirty="0"/>
              <a:t>Lecture</a:t>
            </a:r>
            <a:r>
              <a:rPr lang="it-IT" dirty="0" smtClean="0"/>
              <a:t>.</a:t>
            </a:r>
          </a:p>
          <a:p>
            <a:r>
              <a:rPr lang="it-IT" dirty="0" smtClean="0"/>
              <a:t>Stanley, Natalie. “</a:t>
            </a:r>
            <a:r>
              <a:rPr lang="it-IT" dirty="0" err="1" smtClean="0"/>
              <a:t>Communities</a:t>
            </a:r>
            <a:r>
              <a:rPr lang="it-IT" dirty="0" smtClean="0"/>
              <a:t> in Networks” 14 </a:t>
            </a:r>
            <a:r>
              <a:rPr lang="it-IT" dirty="0" err="1" smtClean="0"/>
              <a:t>Feb</a:t>
            </a:r>
            <a:r>
              <a:rPr lang="it-IT" dirty="0" smtClean="0"/>
              <a:t> 2016</a:t>
            </a:r>
          </a:p>
          <a:p>
            <a:r>
              <a:rPr lang="en-US" dirty="0" smtClean="0"/>
              <a:t>Nobel, Andrew. “Community Detection” 10 Sept 2016, STOR 767: Advanced Machine Learning. Lecture.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2975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2642</TotalTime>
  <Words>3311</Words>
  <Application>Microsoft Macintosh PowerPoint</Application>
  <PresentationFormat>On-screen Show (4:3)</PresentationFormat>
  <Paragraphs>579</Paragraphs>
  <Slides>95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Office Theme</vt:lpstr>
      <vt:lpstr>Open Data, Networks and the Law</vt:lpstr>
      <vt:lpstr>Court opinions are legally binding for future cases</vt:lpstr>
      <vt:lpstr>PowerPoint Presentation</vt:lpstr>
      <vt:lpstr>Judicial opinions are published in books called reporters</vt:lpstr>
      <vt:lpstr>Most major digital sources of legal data are not free</vt:lpstr>
      <vt:lpstr>Most major digital sources of legal data are not free</vt:lpstr>
      <vt:lpstr>Most major digital sources of legal data are not free</vt:lpstr>
      <vt:lpstr>Free Law Project</vt:lpstr>
      <vt:lpstr>Court Listener</vt:lpstr>
      <vt:lpstr>Court Listener</vt:lpstr>
      <vt:lpstr>Court Listener</vt:lpstr>
      <vt:lpstr>Other free, digital sources of legal data</vt:lpstr>
      <vt:lpstr>Court Listener makes bulk download of large amounts of legal data easy</vt:lpstr>
      <vt:lpstr>Court Listener offers a case recommendation system</vt:lpstr>
      <vt:lpstr>PowerPoint Presentation</vt:lpstr>
      <vt:lpstr>What is a Network?</vt:lpstr>
      <vt:lpstr>What is a Network?</vt:lpstr>
      <vt:lpstr>Kinds of Networks</vt:lpstr>
      <vt:lpstr>Social Networks: connections between people</vt:lpstr>
      <vt:lpstr>Brain Networks: white matter fiber tracts connecting different regions of the brain</vt:lpstr>
      <vt:lpstr>Legal case citation network</vt:lpstr>
      <vt:lpstr>Legal case citation network</vt:lpstr>
      <vt:lpstr>SCOTUS sub-network</vt:lpstr>
      <vt:lpstr>We used two graph packages</vt:lpstr>
      <vt:lpstr>What can networks tell us about the law?</vt:lpstr>
      <vt:lpstr>PowerPoint Presentation</vt:lpstr>
      <vt:lpstr>Visualizing large networks is hard</vt:lpstr>
      <vt:lpstr>PowerPoint Presentation</vt:lpstr>
      <vt:lpstr>Vertex in-degree</vt:lpstr>
      <vt:lpstr>Closeness centrality is based on a notion of distance between nodes in a graph</vt:lpstr>
      <vt:lpstr>Shortest path between two nodes is a reasonable measure of distance between nodes </vt:lpstr>
      <vt:lpstr>Shortest path between two nodes is a reasonable measure of distance between nodes </vt:lpstr>
      <vt:lpstr>In a directed graph you can only travel along the direction of the edge</vt:lpstr>
      <vt:lpstr>In a directed graph you can only travel along the direction of the edge</vt:lpstr>
      <vt:lpstr>Closeness Centrality measures how “close” a vertex is to all other vertices in the graph</vt:lpstr>
      <vt:lpstr>Closeness Centrality measures how “close” a vertex is to all other vertices in the graph</vt:lpstr>
      <vt:lpstr>Closeness Centrality measures how “close” a vertex is to all other vertices in the graph</vt:lpstr>
      <vt:lpstr>NetworkX can be on large networks</vt:lpstr>
      <vt:lpstr>Who is the most important node?</vt:lpstr>
      <vt:lpstr>Degree centrality says B is the most important case</vt:lpstr>
      <vt:lpstr>Closeness centrality says A is the most important case</vt:lpstr>
      <vt:lpstr>Closeness centrality says A is the most important case</vt:lpstr>
      <vt:lpstr>PowerPoint Presentation</vt:lpstr>
      <vt:lpstr>Network metadata can help make useful large network visualizations</vt:lpstr>
      <vt:lpstr>Network metadata can help make useful large network visualizations</vt:lpstr>
      <vt:lpstr>One case immediately stands out in the in-degree plot</vt:lpstr>
      <vt:lpstr>US v. Detroit is not an important case</vt:lpstr>
      <vt:lpstr>US v. Detroit is not an important case</vt:lpstr>
      <vt:lpstr>US v. Detroit is not an important case</vt:lpstr>
      <vt:lpstr>Reporters now include a warning that cites the Detroit case</vt:lpstr>
      <vt:lpstr>PowerPoint Presentation</vt:lpstr>
      <vt:lpstr>Closeness centrality of the directed graph is strongly correlated with date </vt:lpstr>
      <vt:lpstr>Closeness Centrality on the undirected graph is more meaningful</vt:lpstr>
      <vt:lpstr>Closeness Centrality on the undirected graph favors procedural cases</vt:lpstr>
      <vt:lpstr>Procedural cases connect disparate areas of law</vt:lpstr>
      <vt:lpstr>Closeness Centrality on the undirected graph favors procedural cases</vt:lpstr>
      <vt:lpstr>Closeness Centrality picked cases that connected disparate clusters of cases</vt:lpstr>
      <vt:lpstr>PowerPoint Presentation</vt:lpstr>
      <vt:lpstr>PageRank ranks vertices in a directed network</vt:lpstr>
      <vt:lpstr>PageRank was designed for the network of websites</vt:lpstr>
      <vt:lpstr>Imagine randomly surfing the web for a long time</vt:lpstr>
      <vt:lpstr>Imagine randomly surfing the web for a long time</vt:lpstr>
      <vt:lpstr>How long did you spend on Facebook?</vt:lpstr>
      <vt:lpstr>How long did you spend on Facebook?</vt:lpstr>
      <vt:lpstr>PowerPoint Presentation</vt:lpstr>
      <vt:lpstr>PageRank tends to pick out older cases that precede landmark cases</vt:lpstr>
      <vt:lpstr>PageRank tends to pick out older cases that precede landmark cases</vt:lpstr>
      <vt:lpstr>PageRank tends to pick out older cases that precede important cases</vt:lpstr>
      <vt:lpstr>PageRank favors older cases</vt:lpstr>
      <vt:lpstr>Erie RR is ranked 94thby PageRank</vt:lpstr>
      <vt:lpstr>Detroit Lumber is ranked 65th by PageRank</vt:lpstr>
      <vt:lpstr>PowerPoint Presentation</vt:lpstr>
      <vt:lpstr>PageRank in a DAG</vt:lpstr>
      <vt:lpstr>PageRank in a DAG</vt:lpstr>
      <vt:lpstr>PowerPoint Presentation</vt:lpstr>
      <vt:lpstr>Betweenness centrality is similar to closeness centrality </vt:lpstr>
      <vt:lpstr>Hubs/authorities and eigenvector centrality picked similar cases</vt:lpstr>
      <vt:lpstr>Authority scores are a promising metric</vt:lpstr>
      <vt:lpstr>Authority did not identify Detroit Lumber as a top 10 case</vt:lpstr>
      <vt:lpstr>Authority scores favor cases from the middle of the 20th century</vt:lpstr>
      <vt:lpstr>Every dog has its day</vt:lpstr>
      <vt:lpstr>Improvements to case recommendation system</vt:lpstr>
      <vt:lpstr>PowerPoint Presentation</vt:lpstr>
      <vt:lpstr>Community detection clusters the nodes in a network</vt:lpstr>
      <vt:lpstr>Community Detection applied James’ Facebook network discovered his college friends and high school friends</vt:lpstr>
      <vt:lpstr>Community detection is unsupervised learning</vt:lpstr>
      <vt:lpstr>There are several communities we might expect to find in the legal citation network </vt:lpstr>
      <vt:lpstr>PowerPoint Presentation</vt:lpstr>
      <vt:lpstr>Major points</vt:lpstr>
      <vt:lpstr>PowerPoint Presentation</vt:lpstr>
      <vt:lpstr>Fit probabilistic models for network growth</vt:lpstr>
      <vt:lpstr>Use the text data of the opinions and the citation network</vt:lpstr>
      <vt:lpstr>Contributors</vt:lpstr>
      <vt:lpstr>References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Law, Open Data and Networks</dc:title>
  <dc:creator>Iain Carmichael</dc:creator>
  <cp:lastModifiedBy>Iain Carmichael</cp:lastModifiedBy>
  <cp:revision>200</cp:revision>
  <dcterms:created xsi:type="dcterms:W3CDTF">2016-09-11T19:30:32Z</dcterms:created>
  <dcterms:modified xsi:type="dcterms:W3CDTF">2016-09-15T19:04:47Z</dcterms:modified>
</cp:coreProperties>
</file>